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4"/>
  </p:sldMasterIdLst>
  <p:sldIdLst>
    <p:sldId id="258" r:id="rId5"/>
    <p:sldId id="257" r:id="rId6"/>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F9"/>
    <a:srgbClr val="D7EFF5"/>
    <a:srgbClr val="FFFFFF"/>
    <a:srgbClr val="C98FBA"/>
    <a:srgbClr val="F5CFF2"/>
    <a:srgbClr val="DEBCD5"/>
    <a:srgbClr val="655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100" d="100"/>
          <a:sy n="100" d="100"/>
        </p:scale>
        <p:origin x="1176" y="-30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牧下 裕也" userId="6623a057-72e8-4ebf-bb7b-2e6f31232586" providerId="ADAL" clId="{69C2C07C-4BE7-4834-A846-21A6C20FAB4C}"/>
    <pc:docChg chg="undo redo custSel modSld">
      <pc:chgData name="牧下 裕也" userId="6623a057-72e8-4ebf-bb7b-2e6f31232586" providerId="ADAL" clId="{69C2C07C-4BE7-4834-A846-21A6C20FAB4C}" dt="2021-11-11T00:40:55.670" v="100" actId="20577"/>
      <pc:docMkLst>
        <pc:docMk/>
      </pc:docMkLst>
      <pc:sldChg chg="modSp mod">
        <pc:chgData name="牧下 裕也" userId="6623a057-72e8-4ebf-bb7b-2e6f31232586" providerId="ADAL" clId="{69C2C07C-4BE7-4834-A846-21A6C20FAB4C}" dt="2021-11-11T00:40:55.670" v="100" actId="20577"/>
        <pc:sldMkLst>
          <pc:docMk/>
          <pc:sldMk cId="570512258" sldId="258"/>
        </pc:sldMkLst>
        <pc:spChg chg="mod">
          <ac:chgData name="牧下 裕也" userId="6623a057-72e8-4ebf-bb7b-2e6f31232586" providerId="ADAL" clId="{69C2C07C-4BE7-4834-A846-21A6C20FAB4C}" dt="2021-11-11T00:25:46.409" v="27" actId="20577"/>
          <ac:spMkLst>
            <pc:docMk/>
            <pc:sldMk cId="570512258" sldId="258"/>
            <ac:spMk id="5" creationId="{2707C971-8C67-4630-933A-7606ABDB15E6}"/>
          </ac:spMkLst>
        </pc:spChg>
        <pc:spChg chg="mod">
          <ac:chgData name="牧下 裕也" userId="6623a057-72e8-4ebf-bb7b-2e6f31232586" providerId="ADAL" clId="{69C2C07C-4BE7-4834-A846-21A6C20FAB4C}" dt="2021-11-11T00:40:55.670" v="100" actId="20577"/>
          <ac:spMkLst>
            <pc:docMk/>
            <pc:sldMk cId="570512258" sldId="258"/>
            <ac:spMk id="9" creationId="{CF10C919-270E-47EB-8CEA-860622F55A6B}"/>
          </ac:spMkLst>
        </pc:spChg>
        <pc:spChg chg="mod">
          <ac:chgData name="牧下 裕也" userId="6623a057-72e8-4ebf-bb7b-2e6f31232586" providerId="ADAL" clId="{69C2C07C-4BE7-4834-A846-21A6C20FAB4C}" dt="2021-11-11T00:38:52.732" v="82" actId="20577"/>
          <ac:spMkLst>
            <pc:docMk/>
            <pc:sldMk cId="570512258" sldId="258"/>
            <ac:spMk id="19" creationId="{A8EA1E67-480F-4D80-9257-6BA854AEC9EE}"/>
          </ac:spMkLst>
        </pc:spChg>
        <pc:spChg chg="mod">
          <ac:chgData name="牧下 裕也" userId="6623a057-72e8-4ebf-bb7b-2e6f31232586" providerId="ADAL" clId="{69C2C07C-4BE7-4834-A846-21A6C20FAB4C}" dt="2021-11-11T00:35:50.176" v="76" actId="20577"/>
          <ac:spMkLst>
            <pc:docMk/>
            <pc:sldMk cId="570512258" sldId="258"/>
            <ac:spMk id="20" creationId="{3F91D566-0565-484B-B9DC-9AE1A5E0DD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267063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19298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317218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419397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6507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385441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424564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230656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279883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418797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444C139-115E-4061-A88C-118309C3A4A4}" type="datetimeFigureOut">
              <a:rPr kumimoji="1" lang="ja-JP" altLang="en-US" smtClean="0"/>
              <a:t>2021/11/11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305934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444C139-115E-4061-A88C-118309C3A4A4}" type="datetimeFigureOut">
              <a:rPr kumimoji="1" lang="ja-JP" altLang="en-US" smtClean="0"/>
              <a:t>2021/11/11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99856C-0E6B-49BF-9A74-B9FD784287E0}" type="slidenum">
              <a:rPr kumimoji="1" lang="ja-JP" altLang="en-US" smtClean="0"/>
              <a:t>‹#›</a:t>
            </a:fld>
            <a:endParaRPr kumimoji="1" lang="ja-JP" altLang="en-US"/>
          </a:p>
        </p:txBody>
      </p:sp>
    </p:spTree>
    <p:extLst>
      <p:ext uri="{BB962C8B-B14F-4D97-AF65-F5344CB8AC3E}">
        <p14:creationId xmlns:p14="http://schemas.microsoft.com/office/powerpoint/2010/main" val="131616133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forms.gle/QzmmTKMxvw1UK9ez9"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8F867A9C-1CA3-4946-BF76-55B6C3DAA6A6}"/>
              </a:ext>
            </a:extLst>
          </p:cNvPr>
          <p:cNvSpPr/>
          <p:nvPr/>
        </p:nvSpPr>
        <p:spPr>
          <a:xfrm>
            <a:off x="180768" y="257981"/>
            <a:ext cx="6496464" cy="9601200"/>
          </a:xfrm>
          <a:prstGeom prst="roundRect">
            <a:avLst>
              <a:gd name="adj" fmla="val 5620"/>
            </a:avLst>
          </a:prstGeom>
          <a:solidFill>
            <a:srgbClr val="FFFFFF"/>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707C971-8C67-4630-933A-7606ABDB15E6}"/>
              </a:ext>
            </a:extLst>
          </p:cNvPr>
          <p:cNvSpPr txBox="1"/>
          <p:nvPr/>
        </p:nvSpPr>
        <p:spPr>
          <a:xfrm>
            <a:off x="334616" y="967648"/>
            <a:ext cx="6415391" cy="954107"/>
          </a:xfrm>
          <a:prstGeom prst="rect">
            <a:avLst/>
          </a:prstGeom>
          <a:noFill/>
        </p:spPr>
        <p:txBody>
          <a:bodyPr wrap="square" rtlCol="0">
            <a:spAutoFit/>
          </a:bodyPr>
          <a:lstStyle/>
          <a:p>
            <a:r>
              <a:rPr kumimoji="1" lang="en-US" altLang="ja-JP" sz="2800" b="1" dirty="0">
                <a:ln w="22225">
                  <a:solidFill>
                    <a:srgbClr val="DEBCD5"/>
                  </a:solidFill>
                  <a:prstDash val="solid"/>
                </a:ln>
                <a:latin typeface="メイリオ" panose="020B0604030504040204" pitchFamily="50" charset="-128"/>
                <a:ea typeface="メイリオ" panose="020B0604030504040204" pitchFamily="50" charset="-128"/>
              </a:rPr>
              <a:t>EC</a:t>
            </a:r>
            <a:r>
              <a:rPr kumimoji="1" lang="ja-JP" altLang="en-US" sz="2800" b="1" dirty="0">
                <a:ln w="22225">
                  <a:solidFill>
                    <a:srgbClr val="DEBCD5"/>
                  </a:solidFill>
                  <a:prstDash val="solid"/>
                </a:ln>
                <a:latin typeface="メイリオ" panose="020B0604030504040204" pitchFamily="50" charset="-128"/>
                <a:ea typeface="メイリオ" panose="020B0604030504040204" pitchFamily="50" charset="-128"/>
              </a:rPr>
              <a:t>（ネットショップ）サイト</a:t>
            </a:r>
            <a:endParaRPr kumimoji="1" lang="en-US" altLang="ja-JP" sz="2800" b="1" dirty="0">
              <a:ln w="22225">
                <a:solidFill>
                  <a:srgbClr val="DEBCD5"/>
                </a:solidFill>
                <a:prstDash val="solid"/>
              </a:ln>
              <a:latin typeface="メイリオ" panose="020B0604030504040204" pitchFamily="50" charset="-128"/>
              <a:ea typeface="メイリオ" panose="020B0604030504040204" pitchFamily="50" charset="-128"/>
            </a:endParaRPr>
          </a:p>
          <a:p>
            <a:r>
              <a:rPr kumimoji="1" lang="ja-JP" altLang="en-US" sz="2800" b="1" dirty="0">
                <a:ln w="22225">
                  <a:solidFill>
                    <a:srgbClr val="DEBCD5"/>
                  </a:solidFill>
                  <a:prstDash val="solid"/>
                </a:ln>
                <a:latin typeface="メイリオ" panose="020B0604030504040204" pitchFamily="50" charset="-128"/>
                <a:ea typeface="メイリオ" panose="020B0604030504040204" pitchFamily="50" charset="-128"/>
              </a:rPr>
              <a:t>　　        　　売上</a:t>
            </a:r>
            <a:r>
              <a:rPr kumimoji="1" lang="en-US" altLang="ja-JP" sz="2800" b="1" dirty="0">
                <a:ln w="22225">
                  <a:solidFill>
                    <a:srgbClr val="DEBCD5"/>
                  </a:solidFill>
                  <a:prstDash val="solid"/>
                </a:ln>
                <a:latin typeface="メイリオ" panose="020B0604030504040204" pitchFamily="50" charset="-128"/>
                <a:ea typeface="メイリオ" panose="020B0604030504040204" pitchFamily="50" charset="-128"/>
              </a:rPr>
              <a:t>UP</a:t>
            </a:r>
            <a:r>
              <a:rPr kumimoji="1" lang="ja-JP" altLang="en-US" sz="2800" b="1" dirty="0">
                <a:ln w="22225">
                  <a:solidFill>
                    <a:srgbClr val="DEBCD5"/>
                  </a:solidFill>
                  <a:prstDash val="solid"/>
                </a:ln>
                <a:latin typeface="メイリオ" panose="020B0604030504040204" pitchFamily="50" charset="-128"/>
                <a:ea typeface="メイリオ" panose="020B0604030504040204" pitchFamily="50" charset="-128"/>
              </a:rPr>
              <a:t>セミナー</a:t>
            </a:r>
          </a:p>
        </p:txBody>
      </p:sp>
      <p:pic>
        <p:nvPicPr>
          <p:cNvPr id="6" name="図 5">
            <a:extLst>
              <a:ext uri="{FF2B5EF4-FFF2-40B4-BE49-F238E27FC236}">
                <a16:creationId xmlns:a16="http://schemas.microsoft.com/office/drawing/2014/main" id="{BBF05356-5602-4073-B7EA-63D7CCDE31AF}"/>
              </a:ext>
            </a:extLst>
          </p:cNvPr>
          <p:cNvPicPr>
            <a:picLocks noChangeAspect="1"/>
          </p:cNvPicPr>
          <p:nvPr/>
        </p:nvPicPr>
        <p:blipFill>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5514325" y="1038940"/>
            <a:ext cx="724075" cy="724075"/>
          </a:xfrm>
          <a:prstGeom prst="rect">
            <a:avLst/>
          </a:prstGeom>
        </p:spPr>
      </p:pic>
      <p:pic>
        <p:nvPicPr>
          <p:cNvPr id="7" name="図 6">
            <a:extLst>
              <a:ext uri="{FF2B5EF4-FFF2-40B4-BE49-F238E27FC236}">
                <a16:creationId xmlns:a16="http://schemas.microsoft.com/office/drawing/2014/main" id="{EEDA8C06-FBA0-4D01-9549-C7BB4D01690B}"/>
              </a:ext>
            </a:extLst>
          </p:cNvPr>
          <p:cNvPicPr>
            <a:picLocks noChangeAspect="1"/>
          </p:cNvPicPr>
          <p:nvPr/>
        </p:nvPicPr>
        <p:blipFill>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6055838" y="1173841"/>
            <a:ext cx="524018" cy="576656"/>
          </a:xfrm>
          <a:prstGeom prst="rect">
            <a:avLst/>
          </a:prstGeom>
        </p:spPr>
      </p:pic>
      <p:sp>
        <p:nvSpPr>
          <p:cNvPr id="8" name="テキスト ボックス 7">
            <a:extLst>
              <a:ext uri="{FF2B5EF4-FFF2-40B4-BE49-F238E27FC236}">
                <a16:creationId xmlns:a16="http://schemas.microsoft.com/office/drawing/2014/main" id="{AAAF2F9D-278A-4DB8-987B-4C86BDA72751}"/>
              </a:ext>
            </a:extLst>
          </p:cNvPr>
          <p:cNvSpPr txBox="1"/>
          <p:nvPr/>
        </p:nvSpPr>
        <p:spPr>
          <a:xfrm>
            <a:off x="421983" y="323395"/>
            <a:ext cx="6400800" cy="707886"/>
          </a:xfrm>
          <a:prstGeom prst="rect">
            <a:avLst/>
          </a:prstGeom>
          <a:noFill/>
        </p:spPr>
        <p:txBody>
          <a:bodyPr wrap="square" rtlCol="0">
            <a:spAutoFit/>
          </a:bodyPr>
          <a:lstStyle/>
          <a:p>
            <a:r>
              <a:rPr kumimoji="1" lang="ja-JP" altLang="en-US" sz="2000" b="1" dirty="0">
                <a:solidFill>
                  <a:schemeClr val="accent3">
                    <a:lumMod val="75000"/>
                  </a:schemeClr>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rPr>
              <a:t>中小・零細企業のための</a:t>
            </a:r>
            <a:r>
              <a:rPr kumimoji="1" lang="en-US" altLang="ja-JP" sz="2000" b="1" dirty="0">
                <a:solidFill>
                  <a:schemeClr val="accent3">
                    <a:lumMod val="75000"/>
                  </a:schemeClr>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rPr>
              <a:t>EC</a:t>
            </a:r>
            <a:r>
              <a:rPr kumimoji="1" lang="ja-JP" altLang="en-US" sz="2000" b="1" dirty="0">
                <a:solidFill>
                  <a:schemeClr val="accent3">
                    <a:lumMod val="75000"/>
                  </a:schemeClr>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rPr>
              <a:t>サイトの立上げ</a:t>
            </a:r>
            <a:endParaRPr kumimoji="1" lang="en-US" altLang="ja-JP" sz="2000" b="1" dirty="0">
              <a:solidFill>
                <a:schemeClr val="accent3">
                  <a:lumMod val="75000"/>
                </a:schemeClr>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endParaRPr>
          </a:p>
          <a:p>
            <a:r>
              <a:rPr kumimoji="1" lang="ja-JP" altLang="en-US" sz="2000" b="1" dirty="0">
                <a:solidFill>
                  <a:schemeClr val="accent3">
                    <a:lumMod val="75000"/>
                  </a:schemeClr>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rPr>
              <a:t>　　　　　　　から売上を伸ばす戦略を解説！</a:t>
            </a:r>
            <a:endParaRPr kumimoji="1" lang="ja-JP" altLang="en-US" sz="2000" b="1" dirty="0">
              <a:solidFill>
                <a:schemeClr val="accent3">
                  <a:lumMod val="75000"/>
                </a:schemeClr>
              </a:solidFill>
              <a:effectLst>
                <a:outerShdw blurRad="38100" dist="38100" dir="2700000" algn="tl">
                  <a:srgbClr val="000000">
                    <a:alpha val="43137"/>
                  </a:srgbClr>
                </a:outerShdw>
              </a:effectLst>
            </a:endParaRPr>
          </a:p>
        </p:txBody>
      </p:sp>
      <p:sp>
        <p:nvSpPr>
          <p:cNvPr id="9" name="テキスト ボックス 8">
            <a:extLst>
              <a:ext uri="{FF2B5EF4-FFF2-40B4-BE49-F238E27FC236}">
                <a16:creationId xmlns:a16="http://schemas.microsoft.com/office/drawing/2014/main" id="{CF10C919-270E-47EB-8CEA-860622F55A6B}"/>
              </a:ext>
            </a:extLst>
          </p:cNvPr>
          <p:cNvSpPr txBox="1"/>
          <p:nvPr/>
        </p:nvSpPr>
        <p:spPr>
          <a:xfrm>
            <a:off x="436679" y="7661537"/>
            <a:ext cx="6114572" cy="738664"/>
          </a:xfrm>
          <a:prstGeom prst="rect">
            <a:avLst/>
          </a:prstGeom>
          <a:noFill/>
        </p:spPr>
        <p:txBody>
          <a:bodyPr wrap="square" rtlCol="0">
            <a:spAutoFit/>
          </a:bodyPr>
          <a:lstStyle/>
          <a:p>
            <a:r>
              <a:rPr kumimoji="1" lang="en-US" altLang="ja-JP" sz="1400" dirty="0">
                <a:latin typeface="HGS創英角ﾎﾟｯﾌﾟ体" panose="040B0A00000000000000" pitchFamily="50" charset="-128"/>
                <a:ea typeface="HGS創英角ﾎﾟｯﾌﾟ体" panose="040B0A00000000000000" pitchFamily="50" charset="-128"/>
              </a:rPr>
              <a:t>2021</a:t>
            </a:r>
            <a:r>
              <a:rPr kumimoji="1" lang="ja-JP" altLang="en-US" sz="1400" dirty="0">
                <a:latin typeface="HGS創英角ﾎﾟｯﾌﾟ体" panose="040B0A00000000000000" pitchFamily="50" charset="-128"/>
                <a:ea typeface="HGS創英角ﾎﾟｯﾌﾟ体" panose="040B0A00000000000000" pitchFamily="50" charset="-128"/>
              </a:rPr>
              <a:t>年</a:t>
            </a:r>
            <a:r>
              <a:rPr kumimoji="1" lang="zh-TW" altLang="en-US" sz="1400" dirty="0">
                <a:latin typeface="HGS創英角ﾎﾟｯﾌﾟ体" panose="040B0A00000000000000" pitchFamily="50" charset="-128"/>
                <a:ea typeface="HGS創英角ﾎﾟｯﾌﾟ体" panose="040B0A00000000000000" pitchFamily="50" charset="-128"/>
              </a:rPr>
              <a:t> </a:t>
            </a:r>
            <a:r>
              <a:rPr kumimoji="1" lang="en-US" altLang="zh-TW" sz="1400" dirty="0">
                <a:latin typeface="HGS創英角ﾎﾟｯﾌﾟ体" panose="040B0A00000000000000" pitchFamily="50" charset="-128"/>
                <a:ea typeface="HGS創英角ﾎﾟｯﾌﾟ体" panose="040B0A00000000000000" pitchFamily="50" charset="-128"/>
              </a:rPr>
              <a:t>12 </a:t>
            </a:r>
            <a:r>
              <a:rPr kumimoji="1" lang="zh-TW" altLang="en-US" sz="1400" dirty="0">
                <a:latin typeface="HGS創英角ﾎﾟｯﾌﾟ体" panose="040B0A00000000000000" pitchFamily="50" charset="-128"/>
                <a:ea typeface="HGS創英角ﾎﾟｯﾌﾟ体" panose="040B0A00000000000000" pitchFamily="50" charset="-128"/>
              </a:rPr>
              <a:t>月 </a:t>
            </a:r>
            <a:r>
              <a:rPr kumimoji="1" lang="en-US" altLang="zh-TW" sz="1400" dirty="0">
                <a:latin typeface="HGS創英角ﾎﾟｯﾌﾟ体" panose="040B0A00000000000000" pitchFamily="50" charset="-128"/>
                <a:ea typeface="HGS創英角ﾎﾟｯﾌﾟ体" panose="040B0A00000000000000" pitchFamily="50" charset="-128"/>
              </a:rPr>
              <a:t>10 </a:t>
            </a:r>
            <a:r>
              <a:rPr kumimoji="1" lang="zh-TW" altLang="en-US" sz="1400" dirty="0">
                <a:latin typeface="HGS創英角ﾎﾟｯﾌﾟ体" panose="040B0A00000000000000" pitchFamily="50" charset="-128"/>
                <a:ea typeface="HGS創英角ﾎﾟｯﾌﾟ体" panose="040B0A00000000000000" pitchFamily="50" charset="-128"/>
              </a:rPr>
              <a:t>日</a:t>
            </a:r>
            <a:r>
              <a:rPr kumimoji="1" lang="en-US" altLang="ja-JP" sz="1400" dirty="0">
                <a:latin typeface="HGS創英角ﾎﾟｯﾌﾟ体" panose="040B0A00000000000000" pitchFamily="50" charset="-128"/>
                <a:ea typeface="HGS創英角ﾎﾟｯﾌﾟ体" panose="040B0A00000000000000" pitchFamily="50" charset="-128"/>
              </a:rPr>
              <a:t>(</a:t>
            </a:r>
            <a:r>
              <a:rPr kumimoji="1" lang="ja-JP" altLang="en-US" sz="1400" dirty="0">
                <a:latin typeface="HGS創英角ﾎﾟｯﾌﾟ体" panose="040B0A00000000000000" pitchFamily="50" charset="-128"/>
                <a:ea typeface="HGS創英角ﾎﾟｯﾌﾟ体" panose="040B0A00000000000000" pitchFamily="50" charset="-128"/>
              </a:rPr>
              <a:t>金</a:t>
            </a:r>
            <a:r>
              <a:rPr kumimoji="1" lang="en-US" altLang="ja-JP" sz="1400" dirty="0">
                <a:latin typeface="HGS創英角ﾎﾟｯﾌﾟ体" panose="040B0A00000000000000" pitchFamily="50" charset="-128"/>
                <a:ea typeface="HGS創英角ﾎﾟｯﾌﾟ体" panose="040B0A00000000000000" pitchFamily="50" charset="-128"/>
              </a:rPr>
              <a:t>)   </a:t>
            </a:r>
            <a:r>
              <a:rPr kumimoji="1" lang="en-US" altLang="zh-TW" sz="1400" dirty="0">
                <a:latin typeface="HGS創英角ﾎﾟｯﾌﾟ体" panose="040B0A00000000000000" pitchFamily="50" charset="-128"/>
                <a:ea typeface="HGS創英角ﾎﾟｯﾌﾟ体" panose="040B0A00000000000000" pitchFamily="50" charset="-128"/>
              </a:rPr>
              <a:t>14</a:t>
            </a:r>
            <a:r>
              <a:rPr kumimoji="1" lang="en-US" altLang="ja-JP" sz="1400" dirty="0">
                <a:latin typeface="HGS創英角ﾎﾟｯﾌﾟ体" panose="040B0A00000000000000" pitchFamily="50" charset="-128"/>
                <a:ea typeface="HGS創英角ﾎﾟｯﾌﾟ体" panose="040B0A00000000000000" pitchFamily="50" charset="-128"/>
              </a:rPr>
              <a:t>:00</a:t>
            </a:r>
            <a:r>
              <a:rPr kumimoji="1" lang="zh-TW" altLang="en-US" sz="1400" dirty="0">
                <a:latin typeface="HGS創英角ﾎﾟｯﾌﾟ体" panose="040B0A00000000000000" pitchFamily="50" charset="-128"/>
                <a:ea typeface="HGS創英角ﾎﾟｯﾌﾟ体" panose="040B0A00000000000000" pitchFamily="50" charset="-128"/>
              </a:rPr>
              <a:t> ～ </a:t>
            </a:r>
            <a:r>
              <a:rPr kumimoji="1" lang="en-US" altLang="zh-TW" sz="1400" dirty="0">
                <a:latin typeface="HGS創英角ﾎﾟｯﾌﾟ体" panose="040B0A00000000000000" pitchFamily="50" charset="-128"/>
                <a:ea typeface="HGS創英角ﾎﾟｯﾌﾟ体" panose="040B0A00000000000000" pitchFamily="50" charset="-128"/>
              </a:rPr>
              <a:t>16</a:t>
            </a:r>
            <a:r>
              <a:rPr kumimoji="1" lang="en-US" altLang="ja-JP" sz="1400" dirty="0">
                <a:latin typeface="HGS創英角ﾎﾟｯﾌﾟ体" panose="040B0A00000000000000" pitchFamily="50" charset="-128"/>
                <a:ea typeface="HGS創英角ﾎﾟｯﾌﾟ体" panose="040B0A00000000000000" pitchFamily="50" charset="-128"/>
              </a:rPr>
              <a:t>:3</a:t>
            </a:r>
            <a:r>
              <a:rPr kumimoji="1" lang="en-US" altLang="zh-TW" sz="1400" dirty="0">
                <a:latin typeface="HGS創英角ﾎﾟｯﾌﾟ体" panose="040B0A00000000000000" pitchFamily="50" charset="-128"/>
                <a:ea typeface="HGS創英角ﾎﾟｯﾌﾟ体" panose="040B0A00000000000000" pitchFamily="50" charset="-128"/>
              </a:rPr>
              <a:t>0</a:t>
            </a:r>
          </a:p>
          <a:p>
            <a:r>
              <a:rPr kumimoji="1" lang="ja-JP" altLang="en-US" sz="1400" b="1" dirty="0"/>
              <a:t>神奈川県中小</a:t>
            </a:r>
            <a:r>
              <a:rPr kumimoji="1" lang="ja-JP" altLang="en-US" sz="1400" b="1"/>
              <a:t>企業センター１３階 第１</a:t>
            </a:r>
            <a:r>
              <a:rPr kumimoji="1" lang="ja-JP" altLang="en-US" sz="1400" b="1" dirty="0"/>
              <a:t>会議室（横浜市中区尾上町</a:t>
            </a:r>
            <a:r>
              <a:rPr kumimoji="1" lang="en-US" altLang="ja-JP" sz="1400" b="1" dirty="0"/>
              <a:t>5-80</a:t>
            </a:r>
            <a:r>
              <a:rPr kumimoji="1" lang="ja-JP" altLang="en-US" sz="1400" b="1" dirty="0"/>
              <a:t>）</a:t>
            </a:r>
            <a:endParaRPr kumimoji="1" lang="en-US" altLang="ja-JP" sz="1400" b="1" dirty="0"/>
          </a:p>
          <a:p>
            <a:r>
              <a:rPr lang="ja-JP" altLang="en-US" sz="1400" b="1" kern="100" dirty="0">
                <a:latin typeface="Yu Gothic" panose="020B0400000000000000" pitchFamily="34" charset="-128"/>
                <a:ea typeface="Yu Gothic" panose="020B0400000000000000" pitchFamily="34" charset="-128"/>
                <a:cs typeface="Times New Roman" panose="02020603050405020304" pitchFamily="18" charset="0"/>
              </a:rPr>
              <a:t>ビデオ会議システム「</a:t>
            </a:r>
            <a:r>
              <a:rPr lang="en-US" altLang="ja-JP" sz="1400" b="1" kern="100" dirty="0">
                <a:latin typeface="Yu Gothic" panose="020B0400000000000000" pitchFamily="34" charset="-128"/>
                <a:ea typeface="Yu Gothic" panose="020B0400000000000000" pitchFamily="34" charset="-128"/>
                <a:cs typeface="Times New Roman" panose="02020603050405020304" pitchFamily="18" charset="0"/>
              </a:rPr>
              <a:t>ZOOM</a:t>
            </a:r>
            <a:r>
              <a:rPr lang="ja-JP" altLang="en-US" sz="1400" b="1" kern="100" dirty="0">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pic>
        <p:nvPicPr>
          <p:cNvPr id="11" name="図 10">
            <a:extLst>
              <a:ext uri="{FF2B5EF4-FFF2-40B4-BE49-F238E27FC236}">
                <a16:creationId xmlns:a16="http://schemas.microsoft.com/office/drawing/2014/main" id="{F6ED41AC-026E-4DB1-A3CE-6A835E74B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00" y="1339103"/>
            <a:ext cx="537215" cy="537215"/>
          </a:xfrm>
          <a:prstGeom prst="rect">
            <a:avLst/>
          </a:prstGeom>
        </p:spPr>
      </p:pic>
      <p:sp>
        <p:nvSpPr>
          <p:cNvPr id="13" name="テキスト ボックス 12">
            <a:extLst>
              <a:ext uri="{FF2B5EF4-FFF2-40B4-BE49-F238E27FC236}">
                <a16:creationId xmlns:a16="http://schemas.microsoft.com/office/drawing/2014/main" id="{1B36E8E0-677A-42AE-BE2B-6F353AAF3F83}"/>
              </a:ext>
            </a:extLst>
          </p:cNvPr>
          <p:cNvSpPr txBox="1"/>
          <p:nvPr/>
        </p:nvSpPr>
        <p:spPr>
          <a:xfrm>
            <a:off x="365608" y="1858121"/>
            <a:ext cx="6400800" cy="1813638"/>
          </a:xfrm>
          <a:prstGeom prst="rect">
            <a:avLst/>
          </a:prstGeom>
          <a:noFill/>
        </p:spPr>
        <p:txBody>
          <a:bodyPr wrap="square" rtlCol="0">
            <a:spAutoFit/>
          </a:bodyPr>
          <a:lstStyle/>
          <a:p>
            <a:pPr indent="133350" algn="l">
              <a:lnSpc>
                <a:spcPct val="115000"/>
              </a:lnSpc>
            </a:pPr>
            <a:r>
              <a:rPr kumimoji="1" lang="ja-JP" altLang="en-US" sz="1400" dirty="0"/>
              <a:t>コロナ禍で</a:t>
            </a:r>
            <a:r>
              <a:rPr kumimoji="1" lang="en-US" altLang="ja-JP" sz="1400" dirty="0"/>
              <a:t>EC</a:t>
            </a:r>
            <a:r>
              <a:rPr kumimoji="1" lang="ja-JP" altLang="en-US" sz="1400" dirty="0"/>
              <a:t>サイトの市場規模は拡大中です。しかし単に</a:t>
            </a:r>
            <a:r>
              <a:rPr kumimoji="1" lang="en-US" altLang="ja-JP" sz="1400" dirty="0"/>
              <a:t>EC</a:t>
            </a:r>
            <a:r>
              <a:rPr kumimoji="1" lang="ja-JP" altLang="en-US" sz="1400" dirty="0"/>
              <a:t>サイトを立上げても売上に繋げることは困難です。そこで、売上に繋がる</a:t>
            </a:r>
            <a:r>
              <a:rPr kumimoji="1" lang="en-US" altLang="ja-JP" sz="1400" dirty="0"/>
              <a:t>EC</a:t>
            </a:r>
            <a:r>
              <a:rPr kumimoji="1" lang="ja-JP" altLang="en-US" sz="1400" dirty="0"/>
              <a:t>サイトの立上げ方、マーケティングのコツを、実践につながるワークショップ形式でお伝えします。</a:t>
            </a:r>
            <a:r>
              <a:rPr kumimoji="1" lang="ja-JP" altLang="en-US" sz="1400" b="1" dirty="0"/>
              <a:t>「</a:t>
            </a:r>
            <a:r>
              <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EC</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サイトでのネット通販を始めたい方</a:t>
            </a:r>
            <a:r>
              <a:rPr lang="ja-JP" alt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EC</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サイトを</a:t>
            </a:r>
            <a:r>
              <a:rPr lang="ja-JP" altLang="en-US" sz="1400" b="1" kern="100" dirty="0">
                <a:latin typeface="游明朝" panose="02020400000000000000" pitchFamily="18" charset="-128"/>
                <a:ea typeface="游明朝" panose="02020400000000000000" pitchFamily="18" charset="-128"/>
                <a:cs typeface="Times New Roman" panose="02020603050405020304" pitchFamily="18" charset="0"/>
              </a:rPr>
              <a:t>持っているが</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、売上が上がらない</a:t>
            </a:r>
            <a:r>
              <a:rPr lang="ja-JP" alt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方」、「</a:t>
            </a:r>
            <a:r>
              <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SNS</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を活用した情報発信と</a:t>
            </a:r>
            <a:r>
              <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EC</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サイトを始めたい方</a:t>
            </a:r>
            <a:r>
              <a:rPr lang="ja-JP" alt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400" b="1"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ユーザーへの自社商品を販売したい方</a:t>
            </a:r>
            <a:r>
              <a:rPr lang="ja-JP" alt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400" b="1"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t>中小企業に適したネットショップ戦略と運営方法を知りたい方</a:t>
            </a:r>
            <a:r>
              <a:rPr lang="ja-JP" altLang="en-US" sz="14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400" kern="100" dirty="0">
                <a:latin typeface="游明朝" panose="02020400000000000000" pitchFamily="18" charset="-128"/>
                <a:ea typeface="游明朝" panose="02020400000000000000" pitchFamily="18" charset="-128"/>
                <a:cs typeface="Times New Roman" panose="02020603050405020304" pitchFamily="18" charset="0"/>
              </a:rPr>
              <a:t>は、</a:t>
            </a:r>
            <a:r>
              <a:rPr lang="ja-JP" altLang="en-US" sz="1400" kern="100" dirty="0">
                <a:effectLst/>
                <a:latin typeface="游明朝" panose="02020400000000000000" pitchFamily="18" charset="-128"/>
                <a:ea typeface="游明朝" panose="02020400000000000000" pitchFamily="18" charset="-128"/>
                <a:cs typeface="Times New Roman" panose="02020603050405020304" pitchFamily="18" charset="0"/>
              </a:rPr>
              <a:t>ぜひご参加ください。</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FFA2E7F-C5BE-474E-9BF9-D9CE4D82A514}"/>
              </a:ext>
            </a:extLst>
          </p:cNvPr>
          <p:cNvSpPr txBox="1"/>
          <p:nvPr/>
        </p:nvSpPr>
        <p:spPr>
          <a:xfrm>
            <a:off x="376843" y="8456189"/>
            <a:ext cx="6047578" cy="1231106"/>
          </a:xfrm>
          <a:prstGeom prst="rect">
            <a:avLst/>
          </a:prstGeom>
          <a:noFill/>
          <a:ln w="28575">
            <a:solidFill>
              <a:schemeClr val="tx1"/>
            </a:solidFill>
            <a:prstDash val="dash"/>
          </a:ln>
        </p:spPr>
        <p:txBody>
          <a:bodyPr wrap="square" rtlCol="0">
            <a:spAutoFit/>
          </a:bodyPr>
          <a:lstStyle/>
          <a:p>
            <a:r>
              <a:rPr kumimoji="1" lang="en-US" altLang="ja-JP" sz="1400" b="1" dirty="0"/>
              <a:t>【</a:t>
            </a:r>
            <a:r>
              <a:rPr kumimoji="1" lang="ja-JP" altLang="en-US" sz="1400" b="1" dirty="0"/>
              <a:t>申込方法</a:t>
            </a:r>
            <a:r>
              <a:rPr kumimoji="1" lang="en-US" altLang="ja-JP" sz="1400" b="1" dirty="0"/>
              <a:t>】</a:t>
            </a:r>
            <a:r>
              <a:rPr kumimoji="1" lang="en-US" altLang="ja-JP" sz="1400" u="sng" dirty="0"/>
              <a:t>※</a:t>
            </a:r>
            <a:r>
              <a:rPr kumimoji="1" lang="ja-JP" altLang="en-US" sz="1400" u="sng" dirty="0"/>
              <a:t>申込締切：</a:t>
            </a:r>
            <a:r>
              <a:rPr kumimoji="1" lang="en-US" altLang="ja-JP" sz="1400" b="1" u="sng" dirty="0"/>
              <a:t>2021</a:t>
            </a:r>
            <a:r>
              <a:rPr kumimoji="1" lang="ja-JP" altLang="en-US" sz="1400" b="1" u="sng" dirty="0"/>
              <a:t>年</a:t>
            </a:r>
            <a:r>
              <a:rPr kumimoji="1" lang="en-US" altLang="ja-JP" sz="1400" b="1" u="sng" dirty="0"/>
              <a:t>12</a:t>
            </a:r>
            <a:r>
              <a:rPr kumimoji="1" lang="ja-JP" altLang="en-US" sz="1400" b="1" u="sng" dirty="0"/>
              <a:t>月</a:t>
            </a:r>
            <a:r>
              <a:rPr kumimoji="1" lang="en-US" altLang="ja-JP" sz="1400" b="1" u="sng" dirty="0"/>
              <a:t>3</a:t>
            </a:r>
            <a:r>
              <a:rPr kumimoji="1" lang="ja-JP" altLang="en-US" sz="1400" b="1" u="sng" dirty="0"/>
              <a:t>日</a:t>
            </a:r>
            <a:r>
              <a:rPr kumimoji="1" lang="en-US" altLang="ja-JP" sz="1400" b="1" u="sng" dirty="0"/>
              <a:t>(</a:t>
            </a:r>
            <a:r>
              <a:rPr kumimoji="1" lang="ja-JP" altLang="en-US" sz="1400" b="1" u="sng" dirty="0"/>
              <a:t>金</a:t>
            </a:r>
            <a:r>
              <a:rPr kumimoji="1" lang="en-US" altLang="ja-JP" sz="1400" b="1" u="sng" dirty="0"/>
              <a:t>)</a:t>
            </a:r>
          </a:p>
          <a:p>
            <a:r>
              <a:rPr kumimoji="1" lang="ja-JP" altLang="en-US" sz="1200" dirty="0"/>
              <a:t>下記、①②いずれかの方法でお申込みください。</a:t>
            </a:r>
            <a:endParaRPr kumimoji="1" lang="en-US" altLang="ja-JP" sz="1200" dirty="0"/>
          </a:p>
          <a:p>
            <a:r>
              <a:rPr kumimoji="1" lang="ja-JP" altLang="en-US" sz="1200" dirty="0"/>
              <a:t>①右記</a:t>
            </a:r>
            <a:r>
              <a:rPr kumimoji="1" lang="en-US" altLang="ja-JP" sz="1200" dirty="0"/>
              <a:t>QR</a:t>
            </a:r>
            <a:r>
              <a:rPr kumimoji="1" lang="ja-JP" altLang="en-US" sz="1200" dirty="0"/>
              <a:t>コードから</a:t>
            </a:r>
            <a:r>
              <a:rPr kumimoji="1" lang="en-US" altLang="ja-JP" sz="1200" dirty="0"/>
              <a:t>Google</a:t>
            </a:r>
            <a:r>
              <a:rPr kumimoji="1" lang="ja-JP" altLang="en-US" sz="1200" dirty="0"/>
              <a:t>フォームに入力。</a:t>
            </a:r>
            <a:endParaRPr kumimoji="1" lang="en-US" altLang="ja-JP" sz="1200" dirty="0"/>
          </a:p>
          <a:p>
            <a:r>
              <a:rPr kumimoji="1" lang="ja-JP" altLang="en-US" sz="1200" dirty="0"/>
              <a:t>（</a:t>
            </a:r>
            <a:r>
              <a:rPr kumimoji="1" lang="en-US" altLang="ja-JP" sz="1200" dirty="0">
                <a:hlinkClick r:id="rId5"/>
              </a:rPr>
              <a:t>https://forms.gle/QzmmTKMxvw1UK9ez9</a:t>
            </a:r>
            <a:r>
              <a:rPr kumimoji="1" lang="ja-JP" altLang="en-US" sz="1200" dirty="0"/>
              <a:t>）</a:t>
            </a:r>
            <a:endParaRPr kumimoji="1" lang="en-US" altLang="ja-JP" sz="1200" dirty="0"/>
          </a:p>
          <a:p>
            <a:r>
              <a:rPr kumimoji="1" lang="ja-JP" altLang="en-US" sz="1200" dirty="0"/>
              <a:t>②申込書（裏面）に記入の上、</a:t>
            </a:r>
            <a:r>
              <a:rPr kumimoji="1" lang="en-US" altLang="ja-JP" sz="1200" dirty="0"/>
              <a:t>mail</a:t>
            </a:r>
            <a:r>
              <a:rPr kumimoji="1" lang="ja-JP" altLang="en-US" sz="1200" dirty="0"/>
              <a:t>または</a:t>
            </a:r>
            <a:r>
              <a:rPr kumimoji="1" lang="en-US" altLang="ja-JP" sz="1200" dirty="0"/>
              <a:t>FAX</a:t>
            </a:r>
            <a:r>
              <a:rPr kumimoji="1" lang="ja-JP" altLang="en-US" sz="1200" dirty="0"/>
              <a:t>にて送信</a:t>
            </a:r>
            <a:endParaRPr kumimoji="1" lang="en-US" altLang="ja-JP" sz="1200" dirty="0"/>
          </a:p>
          <a:p>
            <a:r>
              <a:rPr kumimoji="1" lang="en-US" altLang="ja-JP" sz="1200" dirty="0"/>
              <a:t>Mail: </a:t>
            </a:r>
            <a:r>
              <a:rPr lang="en-US" altLang="ja-JP" sz="1200" dirty="0"/>
              <a:t>kumiai@chuokai-kanagawa.or.jp</a:t>
            </a:r>
            <a:r>
              <a:rPr kumimoji="1" lang="en-US" altLang="ja-JP" sz="1200" dirty="0"/>
              <a:t>   FAX</a:t>
            </a:r>
            <a:r>
              <a:rPr kumimoji="1" lang="ja-JP" altLang="en-US" sz="1200" dirty="0"/>
              <a:t>：</a:t>
            </a:r>
            <a:r>
              <a:rPr kumimoji="1" lang="en-US" altLang="ja-JP" sz="1200" b="1" dirty="0"/>
              <a:t>045-633-5139 </a:t>
            </a:r>
            <a:endParaRPr kumimoji="1" lang="ja-JP" altLang="en-US" sz="1200" b="1" dirty="0"/>
          </a:p>
        </p:txBody>
      </p:sp>
      <p:sp>
        <p:nvSpPr>
          <p:cNvPr id="16" name="テキスト ボックス 15">
            <a:extLst>
              <a:ext uri="{FF2B5EF4-FFF2-40B4-BE49-F238E27FC236}">
                <a16:creationId xmlns:a16="http://schemas.microsoft.com/office/drawing/2014/main" id="{30A1DC3E-FEED-4355-A79E-169435F6829C}"/>
              </a:ext>
            </a:extLst>
          </p:cNvPr>
          <p:cNvSpPr txBox="1"/>
          <p:nvPr/>
        </p:nvSpPr>
        <p:spPr>
          <a:xfrm>
            <a:off x="334616" y="4266641"/>
            <a:ext cx="3293928" cy="2964914"/>
          </a:xfrm>
          <a:prstGeom prst="rect">
            <a:avLst/>
          </a:prstGeom>
          <a:noFill/>
        </p:spPr>
        <p:txBody>
          <a:bodyPr wrap="square" rtlCol="0">
            <a:spAutoFit/>
          </a:bodyPr>
          <a:lstStyle/>
          <a:p>
            <a:pPr>
              <a:lnSpc>
                <a:spcPts val="1600"/>
              </a:lnSpc>
            </a:pPr>
            <a:r>
              <a:rPr kumimoji="1" lang="en-US" altLang="ja-JP" sz="1150" b="1" dirty="0">
                <a:latin typeface="メイリオ" panose="020B0604030504040204" pitchFamily="50" charset="-128"/>
                <a:ea typeface="メイリオ" panose="020B0604030504040204" pitchFamily="50" charset="-128"/>
              </a:rPr>
              <a:t>(1)</a:t>
            </a:r>
            <a:r>
              <a:rPr kumimoji="1" lang="ja-JP" altLang="en-US" sz="1150" b="1" dirty="0">
                <a:latin typeface="メイリオ" panose="020B0604030504040204" pitchFamily="50" charset="-128"/>
                <a:ea typeface="メイリオ" panose="020B0604030504040204" pitchFamily="50" charset="-128"/>
              </a:rPr>
              <a:t>ネットショップを立上げても、</a:t>
            </a:r>
            <a:endParaRPr kumimoji="1" lang="en-US" altLang="ja-JP" sz="1150" b="1" dirty="0">
              <a:latin typeface="メイリオ" panose="020B0604030504040204" pitchFamily="50" charset="-128"/>
              <a:ea typeface="メイリオ" panose="020B0604030504040204" pitchFamily="50" charset="-128"/>
            </a:endParaRPr>
          </a:p>
          <a:p>
            <a:pPr>
              <a:lnSpc>
                <a:spcPts val="1600"/>
              </a:lnSpc>
            </a:pPr>
            <a:r>
              <a:rPr kumimoji="1" lang="ja-JP" altLang="en-US" sz="1150" b="1" dirty="0">
                <a:latin typeface="メイリオ" panose="020B0604030504040204" pitchFamily="50" charset="-128"/>
                <a:ea typeface="メイリオ" panose="020B0604030504040204" pitchFamily="50" charset="-128"/>
              </a:rPr>
              <a:t>　思うように売れない理由とは？</a:t>
            </a:r>
            <a:endParaRPr kumimoji="1" lang="en-US" altLang="ja-JP" sz="1150" b="1" dirty="0">
              <a:latin typeface="メイリオ" panose="020B0604030504040204" pitchFamily="50" charset="-128"/>
              <a:ea typeface="メイリオ" panose="020B0604030504040204" pitchFamily="50" charset="-128"/>
            </a:endParaRPr>
          </a:p>
          <a:p>
            <a:pPr>
              <a:lnSpc>
                <a:spcPts val="1600"/>
              </a:lnSpc>
            </a:pPr>
            <a:r>
              <a:rPr kumimoji="1" lang="en-US" altLang="ja-JP" sz="1150" b="1" dirty="0">
                <a:latin typeface="メイリオ" panose="020B0604030504040204" pitchFamily="50" charset="-128"/>
                <a:ea typeface="メイリオ" panose="020B0604030504040204" pitchFamily="50" charset="-128"/>
              </a:rPr>
              <a:t>(2)</a:t>
            </a:r>
            <a:r>
              <a:rPr kumimoji="1" lang="ja-JP" altLang="en-US" sz="1150" b="1" dirty="0">
                <a:latin typeface="メイリオ" panose="020B0604030504040204" pitchFamily="50" charset="-128"/>
                <a:ea typeface="メイリオ" panose="020B0604030504040204" pitchFamily="50" charset="-128"/>
              </a:rPr>
              <a:t>ネットショップで成功するには？</a:t>
            </a:r>
            <a:endParaRPr kumimoji="1" lang="en-US" altLang="ja-JP" sz="1150" b="1"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a:t>
            </a:r>
            <a:r>
              <a:rPr kumimoji="1" lang="en-US" altLang="ja-JP" sz="1150" dirty="0">
                <a:latin typeface="メイリオ" panose="020B0604030504040204" pitchFamily="50" charset="-128"/>
                <a:ea typeface="メイリオ" panose="020B0604030504040204" pitchFamily="50" charset="-128"/>
              </a:rPr>
              <a:t>2021</a:t>
            </a:r>
            <a:r>
              <a:rPr kumimoji="1" lang="ja-JP" altLang="en-US" sz="1150" dirty="0">
                <a:latin typeface="メイリオ" panose="020B0604030504040204" pitchFamily="50" charset="-128"/>
                <a:ea typeface="メイリオ" panose="020B0604030504040204" pitchFamily="50" charset="-128"/>
              </a:rPr>
              <a:t>年のネットショップの動向</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・モール型と本店型店舗の違いと売り方</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・楽天、</a:t>
            </a:r>
            <a:r>
              <a:rPr lang="en-US" altLang="ja-JP" sz="1150" dirty="0">
                <a:latin typeface="メイリオ" panose="020B0604030504040204" pitchFamily="50" charset="-128"/>
                <a:ea typeface="メイリオ" panose="020B0604030504040204" pitchFamily="50" charset="-128"/>
              </a:rPr>
              <a:t>BASE</a:t>
            </a:r>
            <a:r>
              <a:rPr lang="ja-JP" altLang="en-US" sz="1150" dirty="0">
                <a:latin typeface="メイリオ" panose="020B0604030504040204" pitchFamily="50" charset="-128"/>
                <a:ea typeface="メイリオ" panose="020B0604030504040204" pitchFamily="50" charset="-128"/>
              </a:rPr>
              <a:t>など</a:t>
            </a:r>
            <a:r>
              <a:rPr kumimoji="1" lang="ja-JP" altLang="en-US" sz="1150" dirty="0">
                <a:latin typeface="メイリオ" panose="020B0604030504040204" pitchFamily="50" charset="-128"/>
                <a:ea typeface="メイリオ" panose="020B0604030504040204" pitchFamily="50" charset="-128"/>
              </a:rPr>
              <a:t>数あるサイトから  </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en-US" altLang="ja-JP" sz="1150" dirty="0">
                <a:latin typeface="メイリオ" panose="020B0604030504040204" pitchFamily="50" charset="-128"/>
                <a:ea typeface="メイリオ" panose="020B0604030504040204" pitchFamily="50" charset="-128"/>
              </a:rPr>
              <a:t>   </a:t>
            </a:r>
            <a:r>
              <a:rPr kumimoji="1" lang="ja-JP" altLang="en-US" sz="1150" dirty="0">
                <a:latin typeface="メイリオ" panose="020B0604030504040204" pitchFamily="50" charset="-128"/>
                <a:ea typeface="メイリオ" panose="020B0604030504040204" pitchFamily="50" charset="-128"/>
              </a:rPr>
              <a:t>自社に適した</a:t>
            </a:r>
            <a:r>
              <a:rPr kumimoji="1" lang="en-US" altLang="ja-JP" sz="1150" dirty="0">
                <a:latin typeface="メイリオ" panose="020B0604030504040204" pitchFamily="50" charset="-128"/>
                <a:ea typeface="メイリオ" panose="020B0604030504040204" pitchFamily="50" charset="-128"/>
              </a:rPr>
              <a:t>EC</a:t>
            </a:r>
            <a:r>
              <a:rPr kumimoji="1" lang="ja-JP" altLang="en-US" sz="1150" dirty="0">
                <a:latin typeface="メイリオ" panose="020B0604030504040204" pitchFamily="50" charset="-128"/>
                <a:ea typeface="メイリオ" panose="020B0604030504040204" pitchFamily="50" charset="-128"/>
              </a:rPr>
              <a:t>サイトの選び方</a:t>
            </a:r>
          </a:p>
          <a:p>
            <a:pPr>
              <a:lnSpc>
                <a:spcPts val="1600"/>
              </a:lnSpc>
            </a:pPr>
            <a:r>
              <a:rPr kumimoji="1" lang="en-US" altLang="ja-JP" sz="1150" b="1" dirty="0">
                <a:latin typeface="メイリオ" panose="020B0604030504040204" pitchFamily="50" charset="-128"/>
                <a:ea typeface="メイリオ" panose="020B0604030504040204" pitchFamily="50" charset="-128"/>
              </a:rPr>
              <a:t>(3)EC</a:t>
            </a:r>
            <a:r>
              <a:rPr kumimoji="1" lang="ja-JP" altLang="en-US" sz="1150" b="1" dirty="0">
                <a:latin typeface="メイリオ" panose="020B0604030504040204" pitchFamily="50" charset="-128"/>
                <a:ea typeface="メイリオ" panose="020B0604030504040204" pitchFamily="50" charset="-128"/>
              </a:rPr>
              <a:t>ビジネスの型をつくろう！</a:t>
            </a:r>
            <a:endParaRPr kumimoji="1" lang="en-US" altLang="ja-JP" sz="1150" b="1"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・自社にとっての「機会」「脅威」とは？</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・自社の「強み」と「弱み」とは？</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・「市場生存領域」を定義しよう！</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・自社の「</a:t>
            </a:r>
            <a:r>
              <a:rPr kumimoji="1" lang="en-US" altLang="ja-JP" sz="1150" dirty="0">
                <a:latin typeface="メイリオ" panose="020B0604030504040204" pitchFamily="50" charset="-128"/>
                <a:ea typeface="メイリオ" panose="020B0604030504040204" pitchFamily="50" charset="-128"/>
              </a:rPr>
              <a:t>EC</a:t>
            </a:r>
            <a:r>
              <a:rPr kumimoji="1" lang="ja-JP" altLang="en-US" sz="1150" dirty="0">
                <a:latin typeface="メイリオ" panose="020B0604030504040204" pitchFamily="50" charset="-128"/>
                <a:ea typeface="メイリオ" panose="020B0604030504040204" pitchFamily="50" charset="-128"/>
              </a:rPr>
              <a:t>事業戦略」を組立よう！</a:t>
            </a:r>
            <a:endParaRPr kumimoji="1" lang="en-US" altLang="ja-JP" sz="1150" dirty="0">
              <a:latin typeface="メイリオ" panose="020B0604030504040204" pitchFamily="50" charset="-128"/>
              <a:ea typeface="メイリオ" panose="020B0604030504040204" pitchFamily="50" charset="-128"/>
            </a:endParaRPr>
          </a:p>
          <a:p>
            <a:pPr>
              <a:lnSpc>
                <a:spcPts val="1600"/>
              </a:lnSpc>
            </a:pPr>
            <a:r>
              <a:rPr kumimoji="1" lang="en-US" altLang="ja-JP" sz="1150" b="1" dirty="0">
                <a:latin typeface="メイリオ" panose="020B0604030504040204" pitchFamily="50" charset="-128"/>
                <a:ea typeface="メイリオ" panose="020B0604030504040204" pitchFamily="50" charset="-128"/>
              </a:rPr>
              <a:t>(4)</a:t>
            </a:r>
            <a:r>
              <a:rPr kumimoji="1" lang="ja-JP" altLang="en-US" sz="1150" b="1" dirty="0">
                <a:latin typeface="メイリオ" panose="020B0604030504040204" pitchFamily="50" charset="-128"/>
                <a:ea typeface="メイリオ" panose="020B0604030504040204" pitchFamily="50" charset="-128"/>
              </a:rPr>
              <a:t>補助金を活用した</a:t>
            </a:r>
            <a:r>
              <a:rPr kumimoji="1" lang="en-US" altLang="ja-JP" sz="1150" b="1" dirty="0">
                <a:latin typeface="メイリオ" panose="020B0604030504040204" pitchFamily="50" charset="-128"/>
                <a:ea typeface="メイリオ" panose="020B0604030504040204" pitchFamily="50" charset="-128"/>
              </a:rPr>
              <a:t>EC</a:t>
            </a:r>
            <a:r>
              <a:rPr kumimoji="1" lang="ja-JP" altLang="en-US" sz="1150" b="1" dirty="0">
                <a:latin typeface="メイリオ" panose="020B0604030504040204" pitchFamily="50" charset="-128"/>
                <a:ea typeface="メイリオ" panose="020B0604030504040204" pitchFamily="50" charset="-128"/>
              </a:rPr>
              <a:t>事業の進め方</a:t>
            </a:r>
            <a:endParaRPr kumimoji="1" lang="en-US" altLang="ja-JP" sz="1150" b="1" dirty="0">
              <a:latin typeface="メイリオ" panose="020B0604030504040204" pitchFamily="50" charset="-128"/>
              <a:ea typeface="メイリオ" panose="020B0604030504040204" pitchFamily="50" charset="-128"/>
            </a:endParaRPr>
          </a:p>
          <a:p>
            <a:pPr>
              <a:lnSpc>
                <a:spcPts val="1600"/>
              </a:lnSpc>
            </a:pPr>
            <a:r>
              <a:rPr kumimoji="1" lang="ja-JP" altLang="en-US" sz="1150" dirty="0">
                <a:latin typeface="メイリオ" panose="020B0604030504040204" pitchFamily="50" charset="-128"/>
                <a:ea typeface="メイリオ" panose="020B0604030504040204" pitchFamily="50" charset="-128"/>
              </a:rPr>
              <a:t>・スムーズな申請と事業実施の方法とは？</a:t>
            </a:r>
          </a:p>
        </p:txBody>
      </p:sp>
      <p:sp>
        <p:nvSpPr>
          <p:cNvPr id="18" name="四角形: 角を丸くする 17">
            <a:extLst>
              <a:ext uri="{FF2B5EF4-FFF2-40B4-BE49-F238E27FC236}">
                <a16:creationId xmlns:a16="http://schemas.microsoft.com/office/drawing/2014/main" id="{431CB809-A9CF-4C5A-A109-0007E63C6061}"/>
              </a:ext>
            </a:extLst>
          </p:cNvPr>
          <p:cNvSpPr/>
          <p:nvPr/>
        </p:nvSpPr>
        <p:spPr>
          <a:xfrm>
            <a:off x="437263" y="3839135"/>
            <a:ext cx="1477170" cy="343961"/>
          </a:xfrm>
          <a:prstGeom prst="roundRect">
            <a:avLst/>
          </a:prstGeom>
          <a:solidFill>
            <a:srgbClr val="F5CFF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講義内容</a:t>
            </a:r>
          </a:p>
        </p:txBody>
      </p:sp>
      <p:sp>
        <p:nvSpPr>
          <p:cNvPr id="19" name="テキスト ボックス 18">
            <a:extLst>
              <a:ext uri="{FF2B5EF4-FFF2-40B4-BE49-F238E27FC236}">
                <a16:creationId xmlns:a16="http://schemas.microsoft.com/office/drawing/2014/main" id="{A8EA1E67-480F-4D80-9257-6BA854AEC9EE}"/>
              </a:ext>
            </a:extLst>
          </p:cNvPr>
          <p:cNvSpPr txBox="1"/>
          <p:nvPr/>
        </p:nvSpPr>
        <p:spPr>
          <a:xfrm>
            <a:off x="3557425" y="5903363"/>
            <a:ext cx="2888413" cy="1615827"/>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IT</a:t>
            </a:r>
            <a:r>
              <a:rPr lang="ja-JP" altLang="en-US" sz="1100" dirty="0">
                <a:latin typeface="メイリオ" panose="020B0604030504040204" pitchFamily="50" charset="-128"/>
                <a:ea typeface="メイリオ" panose="020B0604030504040204" pitchFamily="50" charset="-128"/>
              </a:rPr>
              <a:t>ベンチャー企業、有名工作機械メーカー、食品メーカーにて</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年以上マーケティングを経験。ネット通販事業では</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年で年商</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億円以上へ成長させた実績を持つ。数多くのヒット商品を生み出してきた経験を活かし、中小企業のネットショップの戦略立案・事業計画づくり、運営支援等に精力的に取り組んでいる。</a:t>
            </a:r>
            <a:endParaRPr lang="en-US" altLang="ja-JP" sz="1100" dirty="0">
              <a:latin typeface="メイリオ" panose="020B0604030504040204" pitchFamily="50" charset="-128"/>
              <a:ea typeface="メイリオ" panose="020B0604030504040204" pitchFamily="50" charset="-128"/>
            </a:endParaRPr>
          </a:p>
          <a:p>
            <a:r>
              <a:rPr lang="en-US" altLang="ja-JP" sz="1100" kern="100">
                <a:latin typeface="メイリオ" panose="020B0604030504040204" pitchFamily="50" charset="-128"/>
                <a:ea typeface="メイリオ" panose="020B0604030504040204" pitchFamily="50" charset="-128"/>
                <a:cs typeface="Times New Roman" panose="02020603050405020304" pitchFamily="18" charset="0"/>
              </a:rPr>
              <a:t>※ZOOM</a:t>
            </a:r>
            <a:r>
              <a:rPr lang="ja-JP" altLang="en-US" sz="1100" kern="100">
                <a:latin typeface="メイリオ" panose="020B0604030504040204" pitchFamily="50" charset="-128"/>
                <a:ea typeface="メイリオ" panose="020B0604030504040204" pitchFamily="50" charset="-128"/>
                <a:cs typeface="Times New Roman" panose="02020603050405020304" pitchFamily="18" charset="0"/>
              </a:rPr>
              <a:t>にて登壇予定</a:t>
            </a:r>
            <a:endPar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四角形: 角を丸くする 20">
            <a:extLst>
              <a:ext uri="{FF2B5EF4-FFF2-40B4-BE49-F238E27FC236}">
                <a16:creationId xmlns:a16="http://schemas.microsoft.com/office/drawing/2014/main" id="{C6B2F175-9B5B-42EC-94C9-C5A2415C535E}"/>
              </a:ext>
            </a:extLst>
          </p:cNvPr>
          <p:cNvSpPr/>
          <p:nvPr/>
        </p:nvSpPr>
        <p:spPr>
          <a:xfrm>
            <a:off x="3580122" y="3836414"/>
            <a:ext cx="1477170" cy="343961"/>
          </a:xfrm>
          <a:prstGeom prst="roundRect">
            <a:avLst/>
          </a:prstGeom>
          <a:solidFill>
            <a:srgbClr val="F5CFF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講師</a:t>
            </a:r>
          </a:p>
        </p:txBody>
      </p:sp>
      <p:sp>
        <p:nvSpPr>
          <p:cNvPr id="22" name="四角形: 角を丸くする 21">
            <a:extLst>
              <a:ext uri="{FF2B5EF4-FFF2-40B4-BE49-F238E27FC236}">
                <a16:creationId xmlns:a16="http://schemas.microsoft.com/office/drawing/2014/main" id="{4B8DF8D9-33AA-4A7D-9677-C739CF81A429}"/>
              </a:ext>
            </a:extLst>
          </p:cNvPr>
          <p:cNvSpPr/>
          <p:nvPr/>
        </p:nvSpPr>
        <p:spPr>
          <a:xfrm>
            <a:off x="492133" y="7299281"/>
            <a:ext cx="1898257" cy="343961"/>
          </a:xfrm>
          <a:prstGeom prst="roundRect">
            <a:avLst/>
          </a:prstGeom>
          <a:solidFill>
            <a:srgbClr val="F5CFF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開催日時・場所</a:t>
            </a:r>
          </a:p>
        </p:txBody>
      </p:sp>
      <p:pic>
        <p:nvPicPr>
          <p:cNvPr id="30" name="図 29">
            <a:extLst>
              <a:ext uri="{FF2B5EF4-FFF2-40B4-BE49-F238E27FC236}">
                <a16:creationId xmlns:a16="http://schemas.microsoft.com/office/drawing/2014/main" id="{ED3C6024-BC20-4ED5-9E1B-7E3FEB10A2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509" y="8520384"/>
            <a:ext cx="1119610" cy="1119610"/>
          </a:xfrm>
          <a:prstGeom prst="rect">
            <a:avLst/>
          </a:prstGeom>
        </p:spPr>
      </p:pic>
      <p:sp>
        <p:nvSpPr>
          <p:cNvPr id="31" name="楕円 30">
            <a:extLst>
              <a:ext uri="{FF2B5EF4-FFF2-40B4-BE49-F238E27FC236}">
                <a16:creationId xmlns:a16="http://schemas.microsoft.com/office/drawing/2014/main" id="{109E4968-22A6-4E62-9C30-7451EBDFF2A3}"/>
              </a:ext>
            </a:extLst>
          </p:cNvPr>
          <p:cNvSpPr/>
          <p:nvPr/>
        </p:nvSpPr>
        <p:spPr>
          <a:xfrm>
            <a:off x="5577839" y="72845"/>
            <a:ext cx="1072375" cy="727443"/>
          </a:xfrm>
          <a:prstGeom prst="ellipse">
            <a:avLst/>
          </a:prstGeom>
          <a:solidFill>
            <a:srgbClr val="FBD9F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effectLst>
                  <a:outerShdw blurRad="38100" dist="38100" dir="2700000" algn="tl">
                    <a:srgbClr val="000000">
                      <a:alpha val="43137"/>
                    </a:srgbClr>
                  </a:outerShdw>
                </a:effectLst>
              </a:rPr>
              <a:t>参加費</a:t>
            </a:r>
            <a:endParaRPr kumimoji="1" lang="en-US" altLang="ja-JP" sz="1400" b="1" dirty="0">
              <a:effectLst>
                <a:outerShdw blurRad="38100" dist="38100" dir="2700000" algn="tl">
                  <a:srgbClr val="000000">
                    <a:alpha val="43137"/>
                  </a:srgbClr>
                </a:outerShdw>
              </a:effectLst>
            </a:endParaRPr>
          </a:p>
          <a:p>
            <a:pPr algn="ctr"/>
            <a:r>
              <a:rPr kumimoji="1" lang="ja-JP" altLang="en-US" sz="1400" b="1" dirty="0">
                <a:effectLst>
                  <a:outerShdw blurRad="38100" dist="38100" dir="2700000" algn="tl">
                    <a:srgbClr val="000000">
                      <a:alpha val="43137"/>
                    </a:srgbClr>
                  </a:outerShdw>
                </a:effectLst>
              </a:rPr>
              <a:t>無料</a:t>
            </a:r>
            <a:endParaRPr kumimoji="1" lang="en-US" altLang="ja-JP" sz="1400" b="1" dirty="0">
              <a:effectLst>
                <a:outerShdw blurRad="38100" dist="38100" dir="2700000" algn="tl">
                  <a:srgbClr val="000000">
                    <a:alpha val="43137"/>
                  </a:srgbClr>
                </a:outerShdw>
              </a:effectLst>
            </a:endParaRPr>
          </a:p>
        </p:txBody>
      </p:sp>
      <p:sp>
        <p:nvSpPr>
          <p:cNvPr id="20" name="正方形/長方形 19">
            <a:extLst>
              <a:ext uri="{FF2B5EF4-FFF2-40B4-BE49-F238E27FC236}">
                <a16:creationId xmlns:a16="http://schemas.microsoft.com/office/drawing/2014/main" id="{3F91D566-0565-484B-B9DC-9AE1A5E0DDF9}"/>
              </a:ext>
            </a:extLst>
          </p:cNvPr>
          <p:cNvSpPr/>
          <p:nvPr/>
        </p:nvSpPr>
        <p:spPr>
          <a:xfrm>
            <a:off x="376843" y="73061"/>
            <a:ext cx="6068995" cy="237082"/>
          </a:xfrm>
          <a:prstGeom prst="rect">
            <a:avLst/>
          </a:prstGeom>
        </p:spPr>
        <p:txBody>
          <a:bodyPr wrap="square" lIns="95471" tIns="47735" rIns="95471" bIns="47735">
            <a:spAutoFit/>
          </a:bodyPr>
          <a:lstStyle/>
          <a:p>
            <a:r>
              <a:rPr lang="ja-JP" altLang="ja-JP" sz="914" dirty="0">
                <a:latin typeface="Meiryo UI" pitchFamily="50" charset="-128"/>
                <a:ea typeface="Meiryo UI" pitchFamily="50" charset="-128"/>
                <a:cs typeface="Meiryo UI" pitchFamily="50" charset="-128"/>
              </a:rPr>
              <a:t>神</a:t>
            </a:r>
            <a:r>
              <a:rPr lang="en-US" altLang="ja-JP" sz="914" dirty="0">
                <a:latin typeface="Meiryo UI" pitchFamily="50" charset="-128"/>
                <a:ea typeface="Meiryo UI" pitchFamily="50" charset="-128"/>
                <a:cs typeface="Meiryo UI" pitchFamily="50" charset="-128"/>
              </a:rPr>
              <a:t> </a:t>
            </a:r>
            <a:r>
              <a:rPr lang="ja-JP" altLang="ja-JP" sz="914" dirty="0">
                <a:latin typeface="Meiryo UI" pitchFamily="50" charset="-128"/>
                <a:ea typeface="Meiryo UI" pitchFamily="50" charset="-128"/>
                <a:cs typeface="Meiryo UI" pitchFamily="50" charset="-128"/>
              </a:rPr>
              <a:t>中</a:t>
            </a:r>
            <a:r>
              <a:rPr lang="en-US" altLang="ja-JP" sz="914" dirty="0">
                <a:latin typeface="Meiryo UI" pitchFamily="50" charset="-128"/>
                <a:ea typeface="Meiryo UI" pitchFamily="50" charset="-128"/>
                <a:cs typeface="Meiryo UI" pitchFamily="50" charset="-128"/>
              </a:rPr>
              <a:t> </a:t>
            </a:r>
            <a:r>
              <a:rPr lang="ja-JP" altLang="ja-JP" sz="914" dirty="0">
                <a:latin typeface="Meiryo UI" pitchFamily="50" charset="-128"/>
                <a:ea typeface="Meiryo UI" pitchFamily="50" charset="-128"/>
                <a:cs typeface="Meiryo UI" pitchFamily="50" charset="-128"/>
              </a:rPr>
              <a:t>発</a:t>
            </a:r>
            <a:r>
              <a:rPr lang="en-US" altLang="ja-JP" sz="914" dirty="0">
                <a:latin typeface="Meiryo UI" pitchFamily="50" charset="-128"/>
                <a:ea typeface="Meiryo UI" pitchFamily="50" charset="-128"/>
                <a:cs typeface="Meiryo UI" pitchFamily="50" charset="-128"/>
              </a:rPr>
              <a:t> </a:t>
            </a:r>
            <a:r>
              <a:rPr lang="ja-JP" altLang="ja-JP" sz="914">
                <a:latin typeface="Meiryo UI" pitchFamily="50" charset="-128"/>
                <a:ea typeface="Meiryo UI" pitchFamily="50" charset="-128"/>
                <a:cs typeface="Meiryo UI" pitchFamily="50" charset="-128"/>
              </a:rPr>
              <a:t>第</a:t>
            </a:r>
            <a:r>
              <a:rPr lang="ja-JP" altLang="en-US" sz="914">
                <a:latin typeface="Meiryo UI" pitchFamily="50" charset="-128"/>
                <a:ea typeface="Meiryo UI" pitchFamily="50" charset="-128"/>
                <a:cs typeface="Meiryo UI" pitchFamily="50" charset="-128"/>
              </a:rPr>
              <a:t>　３０１</a:t>
            </a:r>
            <a:r>
              <a:rPr lang="ja-JP" altLang="ja-JP" sz="914">
                <a:latin typeface="Meiryo UI" pitchFamily="50" charset="-128"/>
                <a:ea typeface="Meiryo UI" pitchFamily="50" charset="-128"/>
                <a:cs typeface="Meiryo UI" pitchFamily="50" charset="-128"/>
              </a:rPr>
              <a:t>号</a:t>
            </a:r>
            <a:r>
              <a:rPr lang="ja-JP" altLang="en-US" sz="914">
                <a:latin typeface="Meiryo UI" pitchFamily="50" charset="-128"/>
                <a:ea typeface="Meiryo UI" pitchFamily="50" charset="-128"/>
                <a:cs typeface="Meiryo UI" pitchFamily="50" charset="-128"/>
              </a:rPr>
              <a:t>　　</a:t>
            </a:r>
            <a:r>
              <a:rPr lang="ja-JP" altLang="en-US" sz="914" dirty="0">
                <a:latin typeface="Meiryo UI" pitchFamily="50" charset="-128"/>
                <a:ea typeface="Meiryo UI" pitchFamily="50" charset="-128"/>
                <a:cs typeface="Meiryo UI" pitchFamily="50" charset="-128"/>
              </a:rPr>
              <a:t>令和３</a:t>
            </a:r>
            <a:r>
              <a:rPr lang="ja-JP" altLang="ja-JP" sz="914" dirty="0">
                <a:latin typeface="Meiryo UI" pitchFamily="50" charset="-128"/>
                <a:ea typeface="Meiryo UI" pitchFamily="50" charset="-128"/>
                <a:cs typeface="Meiryo UI" pitchFamily="50" charset="-128"/>
              </a:rPr>
              <a:t>年</a:t>
            </a:r>
            <a:r>
              <a:rPr lang="ja-JP" altLang="en-US" sz="914" dirty="0">
                <a:latin typeface="Meiryo UI" pitchFamily="50" charset="-128"/>
                <a:ea typeface="Meiryo UI" pitchFamily="50" charset="-128"/>
                <a:cs typeface="Meiryo UI" pitchFamily="50" charset="-128"/>
              </a:rPr>
              <a:t>１１</a:t>
            </a:r>
            <a:r>
              <a:rPr lang="ja-JP" altLang="ja-JP" sz="914" dirty="0">
                <a:latin typeface="Meiryo UI" pitchFamily="50" charset="-128"/>
                <a:ea typeface="Meiryo UI" pitchFamily="50" charset="-128"/>
                <a:cs typeface="Meiryo UI" pitchFamily="50" charset="-128"/>
              </a:rPr>
              <a:t>月</a:t>
            </a:r>
            <a:r>
              <a:rPr lang="ja-JP" altLang="en-US" sz="914" dirty="0">
                <a:latin typeface="Meiryo UI" pitchFamily="50" charset="-128"/>
                <a:ea typeface="Meiryo UI" pitchFamily="50" charset="-128"/>
                <a:cs typeface="Meiryo UI" pitchFamily="50" charset="-128"/>
              </a:rPr>
              <a:t>１１</a:t>
            </a:r>
            <a:r>
              <a:rPr lang="ja-JP" altLang="ja-JP" sz="914" dirty="0">
                <a:latin typeface="Meiryo UI" pitchFamily="50" charset="-128"/>
                <a:ea typeface="Meiryo UI" pitchFamily="50" charset="-128"/>
                <a:cs typeface="Meiryo UI" pitchFamily="50" charset="-128"/>
              </a:rPr>
              <a:t>日　　神奈川県中小企業団体中央会</a:t>
            </a:r>
            <a:r>
              <a:rPr lang="en-US" altLang="ja-JP" sz="914" dirty="0">
                <a:latin typeface="Meiryo UI" pitchFamily="50" charset="-128"/>
                <a:ea typeface="Meiryo UI" pitchFamily="50" charset="-128"/>
                <a:cs typeface="Meiryo UI" pitchFamily="50" charset="-128"/>
              </a:rPr>
              <a:t> </a:t>
            </a:r>
            <a:r>
              <a:rPr lang="ja-JP" altLang="en-US" sz="914" dirty="0">
                <a:latin typeface="Meiryo UI" pitchFamily="50" charset="-128"/>
                <a:ea typeface="Meiryo UI" pitchFamily="50" charset="-128"/>
                <a:cs typeface="Meiryo UI" pitchFamily="50" charset="-128"/>
              </a:rPr>
              <a:t>　</a:t>
            </a:r>
            <a:r>
              <a:rPr lang="ja-JP" altLang="ja-JP" sz="914" dirty="0">
                <a:latin typeface="Meiryo UI" pitchFamily="50" charset="-128"/>
                <a:ea typeface="Meiryo UI" pitchFamily="50" charset="-128"/>
                <a:cs typeface="Meiryo UI" pitchFamily="50" charset="-128"/>
              </a:rPr>
              <a:t>会長</a:t>
            </a:r>
            <a:r>
              <a:rPr lang="en-US" altLang="ja-JP" sz="914" dirty="0">
                <a:latin typeface="Meiryo UI" pitchFamily="50" charset="-128"/>
                <a:ea typeface="Meiryo UI" pitchFamily="50" charset="-128"/>
                <a:cs typeface="Meiryo UI" pitchFamily="50" charset="-128"/>
              </a:rPr>
              <a:t> </a:t>
            </a:r>
            <a:r>
              <a:rPr lang="ja-JP" altLang="en-US" sz="914" dirty="0">
                <a:latin typeface="Meiryo UI" pitchFamily="50" charset="-128"/>
                <a:ea typeface="Meiryo UI" pitchFamily="50" charset="-128"/>
                <a:cs typeface="Meiryo UI" pitchFamily="50" charset="-128"/>
              </a:rPr>
              <a:t>　</a:t>
            </a:r>
            <a:r>
              <a:rPr lang="ja-JP" altLang="ja-JP" sz="914" dirty="0">
                <a:latin typeface="Meiryo UI" pitchFamily="50" charset="-128"/>
                <a:ea typeface="Meiryo UI" pitchFamily="50" charset="-128"/>
                <a:cs typeface="Meiryo UI" pitchFamily="50" charset="-128"/>
              </a:rPr>
              <a:t>森</a:t>
            </a:r>
            <a:r>
              <a:rPr lang="ja-JP" altLang="en-US" sz="914" dirty="0">
                <a:latin typeface="Meiryo UI" pitchFamily="50" charset="-128"/>
                <a:ea typeface="Meiryo UI" pitchFamily="50" charset="-128"/>
                <a:cs typeface="Meiryo UI" pitchFamily="50" charset="-128"/>
              </a:rPr>
              <a:t>　　</a:t>
            </a:r>
            <a:r>
              <a:rPr lang="ja-JP" altLang="ja-JP" sz="914" dirty="0">
                <a:latin typeface="Meiryo UI" pitchFamily="50" charset="-128"/>
                <a:ea typeface="Meiryo UI" pitchFamily="50" charset="-128"/>
                <a:cs typeface="Meiryo UI" pitchFamily="50" charset="-128"/>
              </a:rPr>
              <a:t>洋</a:t>
            </a:r>
          </a:p>
        </p:txBody>
      </p:sp>
      <p:pic>
        <p:nvPicPr>
          <p:cNvPr id="25" name="図 24">
            <a:extLst>
              <a:ext uri="{FF2B5EF4-FFF2-40B4-BE49-F238E27FC236}">
                <a16:creationId xmlns:a16="http://schemas.microsoft.com/office/drawing/2014/main" id="{1B6D90E2-73CB-4315-91E4-BD6143A4683D}"/>
              </a:ext>
            </a:extLst>
          </p:cNvPr>
          <p:cNvPicPr>
            <a:picLocks noChangeAspect="1"/>
          </p:cNvPicPr>
          <p:nvPr/>
        </p:nvPicPr>
        <p:blipFill rotWithShape="1">
          <a:blip r:embed="rId7">
            <a:extLst>
              <a:ext uri="{28A0092B-C50C-407E-A947-70E740481C1C}">
                <a14:useLocalDpi xmlns:a14="http://schemas.microsoft.com/office/drawing/2010/main" val="0"/>
              </a:ext>
            </a:extLst>
          </a:blip>
          <a:srcRect l="11979" t="8806" r="8513"/>
          <a:stretch/>
        </p:blipFill>
        <p:spPr>
          <a:xfrm>
            <a:off x="3628544" y="4336689"/>
            <a:ext cx="1231901" cy="1412409"/>
          </a:xfrm>
          <a:prstGeom prst="rect">
            <a:avLst/>
          </a:prstGeom>
        </p:spPr>
      </p:pic>
      <p:sp>
        <p:nvSpPr>
          <p:cNvPr id="3" name="テキスト ボックス 2">
            <a:extLst>
              <a:ext uri="{FF2B5EF4-FFF2-40B4-BE49-F238E27FC236}">
                <a16:creationId xmlns:a16="http://schemas.microsoft.com/office/drawing/2014/main" id="{EB479C0D-E873-4101-AFD8-0688BD9EB89F}"/>
              </a:ext>
            </a:extLst>
          </p:cNvPr>
          <p:cNvSpPr txBox="1"/>
          <p:nvPr/>
        </p:nvSpPr>
        <p:spPr>
          <a:xfrm>
            <a:off x="4898760" y="4395023"/>
            <a:ext cx="1609828" cy="1415772"/>
          </a:xfrm>
          <a:prstGeom prst="rect">
            <a:avLst/>
          </a:prstGeom>
          <a:noFill/>
        </p:spPr>
        <p:txBody>
          <a:bodyPr wrap="square" rtlCol="0">
            <a:spAutoFit/>
          </a:bodyPr>
          <a:lstStyle/>
          <a:p>
            <a:pPr marL="0" rtl="0" latinLnBrk="0">
              <a:spcBef>
                <a:spcPts val="0"/>
              </a:spcBef>
              <a:spcAft>
                <a:spcPts val="0"/>
              </a:spcAft>
            </a:pPr>
            <a:r>
              <a:rPr lang="ja-JP" altLang="en-US" sz="1400" b="1" dirty="0">
                <a:effectLst/>
                <a:latin typeface="メイリオ" panose="020B0604030504040204" pitchFamily="50" charset="-128"/>
                <a:ea typeface="メイリオ" panose="020B0604030504040204" pitchFamily="50" charset="-128"/>
              </a:rPr>
              <a:t>杉本　里幸  氏</a:t>
            </a:r>
            <a:r>
              <a:rPr lang="ja-JP" altLang="en-US" sz="1200" b="1" dirty="0">
                <a:effectLst/>
                <a:latin typeface="メイリオ" panose="020B0604030504040204" pitchFamily="50" charset="-128"/>
                <a:ea typeface="メイリオ" panose="020B0604030504040204" pitchFamily="50" charset="-128"/>
              </a:rPr>
              <a:t>　 </a:t>
            </a:r>
          </a:p>
          <a:p>
            <a:pPr marL="0" rtl="0" latinLnBrk="0">
              <a:spcBef>
                <a:spcPts val="0"/>
              </a:spcBef>
              <a:spcAft>
                <a:spcPts val="0"/>
              </a:spcAft>
            </a:pPr>
            <a:r>
              <a:rPr lang="ja-JP" altLang="en-US" sz="1200" b="1" dirty="0">
                <a:effectLst/>
                <a:latin typeface="メイリオ" panose="020B0604030504040204" pitchFamily="50" charset="-128"/>
                <a:ea typeface="メイリオ" panose="020B0604030504040204" pitchFamily="50" charset="-128"/>
              </a:rPr>
              <a:t>スポットライト代表 </a:t>
            </a:r>
          </a:p>
          <a:p>
            <a:pPr marL="0" rtl="0" latinLnBrk="0">
              <a:spcBef>
                <a:spcPts val="0"/>
              </a:spcBef>
              <a:spcAft>
                <a:spcPts val="0"/>
              </a:spcAft>
            </a:pPr>
            <a:r>
              <a:rPr lang="en-US" altLang="ja-JP" sz="1200" b="1" dirty="0">
                <a:effectLst/>
                <a:latin typeface="メイリオ" panose="020B0604030504040204" pitchFamily="50" charset="-128"/>
                <a:ea typeface="メイリオ" panose="020B0604030504040204" pitchFamily="50" charset="-128"/>
              </a:rPr>
              <a:t>EC</a:t>
            </a:r>
            <a:r>
              <a:rPr lang="ja-JP" altLang="en-US" sz="1200" b="1" dirty="0">
                <a:effectLst/>
                <a:latin typeface="メイリオ" panose="020B0604030504040204" pitchFamily="50" charset="-128"/>
                <a:ea typeface="メイリオ" panose="020B0604030504040204" pitchFamily="50" charset="-128"/>
              </a:rPr>
              <a:t>ビジネス構築コンサルタント</a:t>
            </a:r>
            <a:endParaRPr lang="en-US" altLang="ja-JP" sz="1200" b="1" dirty="0">
              <a:effectLst/>
              <a:latin typeface="メイリオ" panose="020B0604030504040204" pitchFamily="50" charset="-128"/>
              <a:ea typeface="メイリオ" panose="020B0604030504040204" pitchFamily="50" charset="-128"/>
            </a:endParaRPr>
          </a:p>
          <a:p>
            <a:r>
              <a:rPr lang="ja-JP" altLang="en-US" sz="1200" b="1" dirty="0">
                <a:effectLst/>
                <a:latin typeface="メイリオ" panose="020B0604030504040204" pitchFamily="50" charset="-128"/>
                <a:ea typeface="メイリオ" panose="020B0604030504040204" pitchFamily="50" charset="-128"/>
              </a:rPr>
              <a:t>上級ウェブ解析士 </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令和元年度中小企業診断修得者</a:t>
            </a:r>
            <a:endParaRPr lang="en-US" altLang="ja-JP" sz="1200" b="1" dirty="0">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051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9836D3B2-5A18-4D4A-A045-296EE47CCF1C}"/>
              </a:ext>
            </a:extLst>
          </p:cNvPr>
          <p:cNvSpPr/>
          <p:nvPr/>
        </p:nvSpPr>
        <p:spPr>
          <a:xfrm>
            <a:off x="180768" y="152400"/>
            <a:ext cx="6496464" cy="9601200"/>
          </a:xfrm>
          <a:prstGeom prst="roundRect">
            <a:avLst>
              <a:gd name="adj" fmla="val 5620"/>
            </a:avLst>
          </a:prstGeom>
          <a:solidFill>
            <a:srgbClr val="FFFFFF"/>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51">
            <a:extLst>
              <a:ext uri="{FF2B5EF4-FFF2-40B4-BE49-F238E27FC236}">
                <a16:creationId xmlns:a16="http://schemas.microsoft.com/office/drawing/2014/main" id="{00105D58-E7D3-4FC7-88E5-894963A5D3D2}"/>
              </a:ext>
            </a:extLst>
          </p:cNvPr>
          <p:cNvGraphicFramePr>
            <a:graphicFrameLocks noGrp="1"/>
          </p:cNvGraphicFramePr>
          <p:nvPr>
            <p:extLst>
              <p:ext uri="{D42A27DB-BD31-4B8C-83A1-F6EECF244321}">
                <p14:modId xmlns:p14="http://schemas.microsoft.com/office/powerpoint/2010/main" val="1688216671"/>
              </p:ext>
            </p:extLst>
          </p:nvPr>
        </p:nvGraphicFramePr>
        <p:xfrm>
          <a:off x="361949" y="1598194"/>
          <a:ext cx="6134101" cy="4357763"/>
        </p:xfrm>
        <a:graphic>
          <a:graphicData uri="http://schemas.openxmlformats.org/drawingml/2006/table">
            <a:tbl>
              <a:tblPr firstRow="1" bandRow="1">
                <a:tableStyleId>{5C22544A-7EE6-4342-B048-85BDC9FD1C3A}</a:tableStyleId>
              </a:tblPr>
              <a:tblGrid>
                <a:gridCol w="1530564">
                  <a:extLst>
                    <a:ext uri="{9D8B030D-6E8A-4147-A177-3AD203B41FA5}">
                      <a16:colId xmlns:a16="http://schemas.microsoft.com/office/drawing/2014/main" val="2914233508"/>
                    </a:ext>
                  </a:extLst>
                </a:gridCol>
                <a:gridCol w="1570243">
                  <a:extLst>
                    <a:ext uri="{9D8B030D-6E8A-4147-A177-3AD203B41FA5}">
                      <a16:colId xmlns:a16="http://schemas.microsoft.com/office/drawing/2014/main" val="3342234145"/>
                    </a:ext>
                  </a:extLst>
                </a:gridCol>
                <a:gridCol w="1193072">
                  <a:extLst>
                    <a:ext uri="{9D8B030D-6E8A-4147-A177-3AD203B41FA5}">
                      <a16:colId xmlns:a16="http://schemas.microsoft.com/office/drawing/2014/main" val="3256136864"/>
                    </a:ext>
                  </a:extLst>
                </a:gridCol>
                <a:gridCol w="1840222">
                  <a:extLst>
                    <a:ext uri="{9D8B030D-6E8A-4147-A177-3AD203B41FA5}">
                      <a16:colId xmlns:a16="http://schemas.microsoft.com/office/drawing/2014/main" val="2880660255"/>
                    </a:ext>
                  </a:extLst>
                </a:gridCol>
              </a:tblGrid>
              <a:tr h="499887">
                <a:tc gridSpan="4">
                  <a:txBody>
                    <a:bodyPr/>
                    <a:lstStyle/>
                    <a:p>
                      <a:pPr algn="l"/>
                      <a:r>
                        <a:rPr kumimoji="1" lang="en-US" altLang="ja-JP" sz="2000" b="0" dirty="0">
                          <a:solidFill>
                            <a:schemeClr val="tx1"/>
                          </a:solidFill>
                        </a:rPr>
                        <a:t>Mail</a:t>
                      </a:r>
                      <a:r>
                        <a:rPr kumimoji="1" lang="ja-JP" altLang="en-US" sz="2000" b="0" dirty="0">
                          <a:solidFill>
                            <a:schemeClr val="tx1"/>
                          </a:solidFill>
                        </a:rPr>
                        <a:t> </a:t>
                      </a:r>
                      <a:r>
                        <a:rPr kumimoji="1" lang="en-US" altLang="ja-JP" sz="2000" b="0" dirty="0">
                          <a:solidFill>
                            <a:schemeClr val="tx1"/>
                          </a:solidFill>
                        </a:rPr>
                        <a:t>: kumiai@chuokai-kanagawa.or.jp</a:t>
                      </a:r>
                    </a:p>
                    <a:p>
                      <a:pPr algn="l"/>
                      <a:r>
                        <a:rPr kumimoji="1" lang="en-US" altLang="ja-JP" sz="2000" b="0" dirty="0">
                          <a:solidFill>
                            <a:schemeClr val="tx1"/>
                          </a:solidFill>
                        </a:rPr>
                        <a:t>FAX  : </a:t>
                      </a:r>
                      <a:r>
                        <a:rPr lang="en-US" altLang="ja-JP" sz="2000" dirty="0">
                          <a:solidFill>
                            <a:schemeClr val="tx1"/>
                          </a:solidFill>
                        </a:rPr>
                        <a:t>045-633-5139</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B7"/>
                    </a:solidFill>
                  </a:tcPr>
                </a:tc>
                <a:tc hMerge="1">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663716"/>
                  </a:ext>
                </a:extLst>
              </a:tr>
              <a:tr h="690198">
                <a:tc>
                  <a:txBody>
                    <a:bodyPr/>
                    <a:lstStyle/>
                    <a:p>
                      <a:pPr algn="ctr"/>
                      <a:r>
                        <a:rPr kumimoji="1" lang="ja-JP" altLang="en-US" sz="2000" b="0" dirty="0">
                          <a:solidFill>
                            <a:schemeClr val="tx1"/>
                          </a:solidFill>
                        </a:rPr>
                        <a:t>事業者名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0" dirty="0">
                          <a:solidFill>
                            <a:schemeClr val="tx1"/>
                          </a:solidFill>
                        </a:rPr>
                        <a:t>所属</a:t>
                      </a:r>
                      <a:endParaRPr kumimoji="1" lang="en-US" altLang="ja-JP" sz="1800" b="0" dirty="0">
                        <a:solidFill>
                          <a:schemeClr val="tx1"/>
                        </a:solidFill>
                      </a:endParaRPr>
                    </a:p>
                    <a:p>
                      <a:pPr algn="ctr"/>
                      <a:r>
                        <a:rPr kumimoji="1" lang="ja-JP" altLang="en-US" sz="1800" b="0" dirty="0">
                          <a:solidFill>
                            <a:schemeClr val="tx1"/>
                          </a:solidFill>
                        </a:rPr>
                        <a:t>団体名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2992604"/>
                  </a:ext>
                </a:extLst>
              </a:tr>
              <a:tr h="690198">
                <a:tc>
                  <a:txBody>
                    <a:bodyPr/>
                    <a:lstStyle/>
                    <a:p>
                      <a:pPr algn="ctr"/>
                      <a:r>
                        <a:rPr kumimoji="1" lang="ja-JP" altLang="en-US" sz="2000" b="0" dirty="0">
                          <a:solidFill>
                            <a:schemeClr val="tx1"/>
                          </a:solidFill>
                        </a:rPr>
                        <a:t>参加者</a:t>
                      </a:r>
                      <a:endParaRPr kumimoji="1" lang="en-US" altLang="ja-JP" sz="2000" b="0" dirty="0">
                        <a:solidFill>
                          <a:schemeClr val="tx1"/>
                        </a:solidFill>
                      </a:endParaRPr>
                    </a:p>
                    <a:p>
                      <a:pPr algn="ctr"/>
                      <a:r>
                        <a:rPr kumimoji="1" lang="en-US" altLang="ja-JP" sz="1800" b="0" dirty="0">
                          <a:solidFill>
                            <a:schemeClr val="tx1"/>
                          </a:solidFill>
                        </a:rPr>
                        <a:t>(</a:t>
                      </a:r>
                      <a:r>
                        <a:rPr kumimoji="1" lang="ja-JP" altLang="en-US" sz="1800" b="0" dirty="0">
                          <a:solidFill>
                            <a:schemeClr val="tx1"/>
                          </a:solidFill>
                        </a:rPr>
                        <a:t>役職・氏名</a:t>
                      </a:r>
                      <a:r>
                        <a:rPr kumimoji="1" lang="en-US" altLang="ja-JP" sz="180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algn="ct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B7"/>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280086"/>
                  </a:ext>
                </a:extLst>
              </a:tr>
              <a:tr h="690198">
                <a:tc>
                  <a:txBody>
                    <a:bodyPr/>
                    <a:lstStyle/>
                    <a:p>
                      <a:pPr algn="ctr"/>
                      <a:r>
                        <a:rPr kumimoji="1" lang="en-US" altLang="ja-JP" sz="2000" b="0" dirty="0">
                          <a:solidFill>
                            <a:schemeClr val="tx1"/>
                          </a:solidFill>
                        </a:rPr>
                        <a:t>TEL</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0" dirty="0">
                          <a:solidFill>
                            <a:schemeClr val="tx1"/>
                          </a:solidFill>
                        </a:rPr>
                        <a:t>FAX</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875155"/>
                  </a:ext>
                </a:extLst>
              </a:tr>
              <a:tr h="690198">
                <a:tc>
                  <a:txBody>
                    <a:bodyPr/>
                    <a:lstStyle/>
                    <a:p>
                      <a:pPr algn="ctr"/>
                      <a:r>
                        <a:rPr kumimoji="1" lang="en-US" altLang="ja-JP" sz="2000" b="0" dirty="0">
                          <a:solidFill>
                            <a:schemeClr val="tx1"/>
                          </a:solidFill>
                        </a:rPr>
                        <a:t>E-Mail</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algn="ct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FFB7"/>
                    </a:solid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0812896"/>
                  </a:ext>
                </a:extLst>
              </a:tr>
              <a:tr h="895931">
                <a:tc>
                  <a:txBody>
                    <a:bodyPr/>
                    <a:lstStyle/>
                    <a:p>
                      <a:pPr algn="ctr"/>
                      <a:r>
                        <a:rPr kumimoji="1" lang="ja-JP" altLang="en-US" sz="1600" b="0" dirty="0">
                          <a:solidFill>
                            <a:schemeClr val="tx1"/>
                          </a:solidFill>
                        </a:rPr>
                        <a:t>参加方法</a:t>
                      </a:r>
                      <a:endParaRPr kumimoji="1" lang="en-US" altLang="ja-JP" sz="1600" b="0" dirty="0">
                        <a:solidFill>
                          <a:schemeClr val="tx1"/>
                        </a:solidFill>
                      </a:endParaRPr>
                    </a:p>
                    <a:p>
                      <a:pPr algn="l"/>
                      <a:r>
                        <a:rPr kumimoji="1" lang="en-US" altLang="ja-JP" sz="1400" b="0" dirty="0">
                          <a:solidFill>
                            <a:schemeClr val="tx1"/>
                          </a:solidFill>
                        </a:rPr>
                        <a:t>(</a:t>
                      </a:r>
                      <a:r>
                        <a:rPr kumimoji="1" lang="ja-JP" altLang="en-US" sz="1400" b="0" dirty="0">
                          <a:solidFill>
                            <a:schemeClr val="tx1"/>
                          </a:solidFill>
                        </a:rPr>
                        <a:t>いずれかに○をお願いします</a:t>
                      </a:r>
                      <a:r>
                        <a:rPr kumimoji="1" lang="en-US" altLang="ja-JP" sz="1400" b="0" dirty="0">
                          <a:solidFill>
                            <a:schemeClr val="tx1"/>
                          </a:solidFill>
                        </a:rPr>
                        <a:t>)</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algn="ctr"/>
                      <a:endParaRPr kumimoji="1" lang="en-US" altLang="ja-JP" sz="1800" b="0" dirty="0">
                        <a:solidFill>
                          <a:schemeClr val="tx1"/>
                        </a:solidFill>
                      </a:endParaRPr>
                    </a:p>
                    <a:p>
                      <a:pPr algn="ctr"/>
                      <a:r>
                        <a:rPr kumimoji="1" lang="ja-JP" altLang="en-US" sz="2000" b="0" dirty="0">
                          <a:solidFill>
                            <a:schemeClr val="tx1"/>
                          </a:solidFill>
                        </a:rPr>
                        <a:t>会場参加　／　オンライン参加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1753942"/>
                  </a:ext>
                </a:extLst>
              </a:tr>
            </a:tbl>
          </a:graphicData>
        </a:graphic>
      </p:graphicFrame>
      <p:sp>
        <p:nvSpPr>
          <p:cNvPr id="7" name="テキスト ボックス 6">
            <a:extLst>
              <a:ext uri="{FF2B5EF4-FFF2-40B4-BE49-F238E27FC236}">
                <a16:creationId xmlns:a16="http://schemas.microsoft.com/office/drawing/2014/main" id="{8E88C17E-728F-4039-8D9A-8FDC37C453FC}"/>
              </a:ext>
            </a:extLst>
          </p:cNvPr>
          <p:cNvSpPr txBox="1"/>
          <p:nvPr/>
        </p:nvSpPr>
        <p:spPr>
          <a:xfrm>
            <a:off x="180768" y="152400"/>
            <a:ext cx="6593412" cy="1323439"/>
          </a:xfrm>
          <a:prstGeom prst="rect">
            <a:avLst/>
          </a:prstGeom>
          <a:noFill/>
          <a:ln w="28575">
            <a:noFill/>
          </a:ln>
        </p:spPr>
        <p:txBody>
          <a:bodyPr wrap="square" rtlCol="0">
            <a:spAutoFit/>
          </a:bodyPr>
          <a:lstStyle/>
          <a:p>
            <a:r>
              <a:rPr kumimoji="1" lang="en-US" altLang="zh-TW" sz="2800" dirty="0">
                <a:latin typeface="HGS創英角ﾎﾟｯﾌﾟ体" panose="040B0A00000000000000" pitchFamily="50" charset="-128"/>
                <a:ea typeface="HGS創英角ﾎﾟｯﾌﾟ体" panose="040B0A00000000000000" pitchFamily="50" charset="-128"/>
              </a:rPr>
              <a:t>12 </a:t>
            </a:r>
            <a:r>
              <a:rPr kumimoji="1" lang="zh-TW" altLang="en-US" sz="2800" dirty="0">
                <a:latin typeface="HGS創英角ﾎﾟｯﾌﾟ体" panose="040B0A00000000000000" pitchFamily="50" charset="-128"/>
                <a:ea typeface="HGS創英角ﾎﾟｯﾌﾟ体" panose="040B0A00000000000000" pitchFamily="50" charset="-128"/>
              </a:rPr>
              <a:t>月 </a:t>
            </a:r>
            <a:r>
              <a:rPr kumimoji="1" lang="en-US" altLang="zh-TW" sz="2800" dirty="0">
                <a:latin typeface="HGS創英角ﾎﾟｯﾌﾟ体" panose="040B0A00000000000000" pitchFamily="50" charset="-128"/>
                <a:ea typeface="HGS創英角ﾎﾟｯﾌﾟ体" panose="040B0A00000000000000" pitchFamily="50" charset="-128"/>
              </a:rPr>
              <a:t>10 </a:t>
            </a:r>
            <a:r>
              <a:rPr kumimoji="1" lang="zh-TW" altLang="en-US" sz="2800" dirty="0">
                <a:latin typeface="HGS創英角ﾎﾟｯﾌﾟ体" panose="040B0A00000000000000" pitchFamily="50" charset="-128"/>
                <a:ea typeface="HGS創英角ﾎﾟｯﾌﾟ体" panose="040B0A00000000000000" pitchFamily="50" charset="-128"/>
              </a:rPr>
              <a:t>日</a:t>
            </a:r>
            <a:r>
              <a:rPr kumimoji="1" lang="en-US" altLang="ja-JP" sz="2800" dirty="0">
                <a:latin typeface="HGS創英角ﾎﾟｯﾌﾟ体" panose="040B0A00000000000000" pitchFamily="50" charset="-128"/>
                <a:ea typeface="HGS創英角ﾎﾟｯﾌﾟ体" panose="040B0A00000000000000" pitchFamily="50" charset="-128"/>
              </a:rPr>
              <a:t>(</a:t>
            </a:r>
            <a:r>
              <a:rPr kumimoji="1" lang="ja-JP" altLang="en-US" sz="2800" dirty="0">
                <a:latin typeface="HGS創英角ﾎﾟｯﾌﾟ体" panose="040B0A00000000000000" pitchFamily="50" charset="-128"/>
                <a:ea typeface="HGS創英角ﾎﾟｯﾌﾟ体" panose="040B0A00000000000000" pitchFamily="50" charset="-128"/>
              </a:rPr>
              <a:t>金</a:t>
            </a:r>
            <a:r>
              <a:rPr kumimoji="1" lang="en-US" altLang="ja-JP" sz="2800" dirty="0">
                <a:latin typeface="HGS創英角ﾎﾟｯﾌﾟ体" panose="040B0A00000000000000" pitchFamily="50" charset="-128"/>
                <a:ea typeface="HGS創英角ﾎﾟｯﾌﾟ体" panose="040B0A00000000000000" pitchFamily="50" charset="-128"/>
              </a:rPr>
              <a:t>)</a:t>
            </a:r>
            <a:endParaRPr kumimoji="1" lang="ja-JP" altLang="en-US" sz="2800" dirty="0">
              <a:ln w="0"/>
              <a:effectLst>
                <a:outerShdw blurRad="38100" dist="19050" dir="2700000" algn="tl" rotWithShape="0">
                  <a:schemeClr val="dk1">
                    <a:alpha val="40000"/>
                  </a:schemeClr>
                </a:outerShdw>
              </a:effectLst>
              <a:latin typeface="+mn-ea"/>
            </a:endParaRPr>
          </a:p>
          <a:p>
            <a:r>
              <a:rPr kumimoji="1" lang="en-US" altLang="ja-JP" sz="2400" b="1" dirty="0">
                <a:ln w="22225">
                  <a:solidFill>
                    <a:srgbClr val="DEBCD5"/>
                  </a:solidFill>
                  <a:prstDash val="solid"/>
                </a:ln>
                <a:latin typeface="+mn-ea"/>
              </a:rPr>
              <a:t>EC</a:t>
            </a:r>
            <a:r>
              <a:rPr kumimoji="1" lang="ja-JP" altLang="en-US" sz="2400" b="1" dirty="0">
                <a:ln w="22225">
                  <a:solidFill>
                    <a:srgbClr val="DEBCD5"/>
                  </a:solidFill>
                  <a:prstDash val="solid"/>
                </a:ln>
                <a:latin typeface="+mn-ea"/>
              </a:rPr>
              <a:t>（ネットショップ）サイト売上</a:t>
            </a:r>
            <a:r>
              <a:rPr kumimoji="1" lang="en-US" altLang="ja-JP" sz="2400" b="1" dirty="0">
                <a:ln w="22225">
                  <a:solidFill>
                    <a:srgbClr val="DEBCD5"/>
                  </a:solidFill>
                  <a:prstDash val="solid"/>
                </a:ln>
                <a:latin typeface="+mn-ea"/>
              </a:rPr>
              <a:t>UP</a:t>
            </a:r>
            <a:r>
              <a:rPr kumimoji="1" lang="ja-JP" altLang="en-US" sz="2400" b="1" dirty="0">
                <a:ln w="22225">
                  <a:solidFill>
                    <a:srgbClr val="DEBCD5"/>
                  </a:solidFill>
                  <a:prstDash val="solid"/>
                </a:ln>
                <a:latin typeface="+mn-ea"/>
              </a:rPr>
              <a:t>セミナー</a:t>
            </a:r>
            <a:endParaRPr kumimoji="1" lang="en-US" altLang="ja-JP" sz="2400" b="1" dirty="0">
              <a:ln w="22225">
                <a:solidFill>
                  <a:srgbClr val="DEBCD5"/>
                </a:solidFill>
                <a:prstDash val="solid"/>
              </a:ln>
              <a:latin typeface="+mn-ea"/>
            </a:endParaRPr>
          </a:p>
          <a:p>
            <a:r>
              <a:rPr kumimoji="1" lang="ja-JP" altLang="en-US" sz="1400" b="1" u="sng" dirty="0"/>
              <a:t>下記の必要事項をご記載の上、</a:t>
            </a:r>
            <a:r>
              <a:rPr kumimoji="1" lang="en-US" altLang="ja-JP" sz="1400" b="1" u="sng" dirty="0"/>
              <a:t>12</a:t>
            </a:r>
            <a:r>
              <a:rPr kumimoji="1" lang="ja-JP" altLang="en-US" sz="1400" b="1" u="sng" dirty="0"/>
              <a:t>月</a:t>
            </a:r>
            <a:r>
              <a:rPr kumimoji="1" lang="en-US" altLang="ja-JP" sz="1400" b="1" u="sng" dirty="0"/>
              <a:t>3</a:t>
            </a:r>
            <a:r>
              <a:rPr kumimoji="1" lang="ja-JP" altLang="en-US" sz="1400" b="1" u="sng" dirty="0"/>
              <a:t>日（金）までに メール又は</a:t>
            </a:r>
            <a:r>
              <a:rPr kumimoji="1" lang="en-US" altLang="ja-JP" sz="1400" b="1" u="sng" dirty="0"/>
              <a:t>FAX</a:t>
            </a:r>
            <a:r>
              <a:rPr kumimoji="1" lang="ja-JP" altLang="en-US" sz="1400" b="1" u="sng" dirty="0"/>
              <a:t>にて</a:t>
            </a:r>
          </a:p>
          <a:p>
            <a:r>
              <a:rPr kumimoji="1" lang="ja-JP" altLang="en-US" sz="1400" b="1" u="sng" dirty="0"/>
              <a:t>お申込み下さい。　　　　　　　　　　　　　　　　　　　　 </a:t>
            </a:r>
            <a:endParaRPr kumimoji="1" lang="en-US" altLang="ja-JP" sz="1400" b="1" dirty="0">
              <a:ln w="22225">
                <a:solidFill>
                  <a:srgbClr val="DEBCD5"/>
                </a:solidFill>
                <a:prstDash val="solid"/>
              </a:ln>
              <a:latin typeface="+mn-ea"/>
            </a:endParaRPr>
          </a:p>
        </p:txBody>
      </p:sp>
      <p:sp>
        <p:nvSpPr>
          <p:cNvPr id="8" name="テキスト ボックス 7">
            <a:extLst>
              <a:ext uri="{FF2B5EF4-FFF2-40B4-BE49-F238E27FC236}">
                <a16:creationId xmlns:a16="http://schemas.microsoft.com/office/drawing/2014/main" id="{8FE87C4E-AF67-431F-B84A-4FA9A660E027}"/>
              </a:ext>
            </a:extLst>
          </p:cNvPr>
          <p:cNvSpPr txBox="1"/>
          <p:nvPr/>
        </p:nvSpPr>
        <p:spPr>
          <a:xfrm>
            <a:off x="252307" y="6108700"/>
            <a:ext cx="6353384" cy="1015663"/>
          </a:xfrm>
          <a:prstGeom prst="rect">
            <a:avLst/>
          </a:prstGeom>
          <a:noFill/>
        </p:spPr>
        <p:txBody>
          <a:bodyPr wrap="square" rtlCol="0">
            <a:spAutoFit/>
          </a:bodyPr>
          <a:lstStyle/>
          <a:p>
            <a:r>
              <a:rPr lang="ja-JP" altLang="en-US" sz="1200" dirty="0">
                <a:latin typeface="Times New Roman" panose="02020603050405020304" pitchFamily="18" charset="0"/>
              </a:rPr>
              <a:t>・オンライン参加をご希望の場合、</a:t>
            </a:r>
            <a:r>
              <a:rPr lang="en-US" altLang="ja-JP" sz="1200" dirty="0">
                <a:effectLst/>
                <a:latin typeface="Times New Roman" panose="02020603050405020304" pitchFamily="18" charset="0"/>
              </a:rPr>
              <a:t>WebTV</a:t>
            </a:r>
            <a:r>
              <a:rPr lang="ja-JP" altLang="en-US" sz="1200" dirty="0">
                <a:effectLst/>
                <a:latin typeface="Times New Roman" panose="02020603050405020304" pitchFamily="18" charset="0"/>
              </a:rPr>
              <a:t>会議システム「</a:t>
            </a:r>
            <a:r>
              <a:rPr lang="en-US" altLang="ja-JP" sz="1200" dirty="0">
                <a:effectLst/>
                <a:latin typeface="Times New Roman" panose="02020603050405020304" pitchFamily="18" charset="0"/>
              </a:rPr>
              <a:t>Zoom</a:t>
            </a:r>
            <a:r>
              <a:rPr lang="ja-JP" altLang="en-US" sz="1200" dirty="0">
                <a:effectLst/>
                <a:latin typeface="Times New Roman" panose="02020603050405020304" pitchFamily="18" charset="0"/>
              </a:rPr>
              <a:t>」を利用</a:t>
            </a:r>
            <a:r>
              <a:rPr lang="en-US" altLang="ja-JP" sz="1200" dirty="0">
                <a:latin typeface="Times New Roman" panose="02020603050405020304" pitchFamily="18" charset="0"/>
              </a:rPr>
              <a:t> </a:t>
            </a:r>
            <a:r>
              <a:rPr lang="ja-JP" altLang="en-US" sz="1200" dirty="0">
                <a:effectLst/>
                <a:latin typeface="Times New Roman" panose="02020603050405020304" pitchFamily="18" charset="0"/>
              </a:rPr>
              <a:t>します。スマホ、タブレットの場合は、</a:t>
            </a:r>
            <a:r>
              <a:rPr lang="en-US" altLang="ja-JP" sz="1200" dirty="0">
                <a:effectLst/>
                <a:latin typeface="Times New Roman" panose="02020603050405020304" pitchFamily="18" charset="0"/>
              </a:rPr>
              <a:t>Zoom</a:t>
            </a:r>
            <a:r>
              <a:rPr lang="ja-JP" altLang="en-US" sz="1200" dirty="0">
                <a:effectLst/>
                <a:latin typeface="Times New Roman" panose="02020603050405020304" pitchFamily="18" charset="0"/>
              </a:rPr>
              <a:t>のアプリのダウンロードが必要になります。パソコンからはアプリのインストールは不要で、ブラウザーで参加が可能です。</a:t>
            </a:r>
            <a:endParaRPr lang="en-US" altLang="ja-JP" sz="1200" dirty="0">
              <a:effectLst/>
              <a:latin typeface="Times New Roman" panose="02020603050405020304" pitchFamily="18" charset="0"/>
            </a:endParaRPr>
          </a:p>
          <a:p>
            <a:r>
              <a:rPr lang="ja-JP" altLang="en-US" sz="1200" dirty="0">
                <a:latin typeface="Times New Roman" panose="02020603050405020304" pitchFamily="18" charset="0"/>
              </a:rPr>
              <a:t>・オンライン参加の方には、参加者用</a:t>
            </a:r>
            <a:r>
              <a:rPr lang="en-US" altLang="ja-JP" sz="1200" dirty="0">
                <a:latin typeface="Times New Roman" panose="02020603050405020304" pitchFamily="18" charset="0"/>
              </a:rPr>
              <a:t>URL</a:t>
            </a:r>
            <a:r>
              <a:rPr lang="ja-JP" altLang="en-US" sz="1200" dirty="0">
                <a:latin typeface="Times New Roman" panose="02020603050405020304" pitchFamily="18" charset="0"/>
              </a:rPr>
              <a:t>、パスコード等をセミナー前日までに電子メールにてご案内いたします。当日は記載されたアドレスにログインしてご参加いただきます。</a:t>
            </a:r>
            <a:endParaRPr lang="en-US" altLang="ja-JP" sz="2000" dirty="0"/>
          </a:p>
        </p:txBody>
      </p:sp>
      <p:sp>
        <p:nvSpPr>
          <p:cNvPr id="9" name="テキスト ボックス 8">
            <a:extLst>
              <a:ext uri="{FF2B5EF4-FFF2-40B4-BE49-F238E27FC236}">
                <a16:creationId xmlns:a16="http://schemas.microsoft.com/office/drawing/2014/main" id="{5AC2504C-4E33-47B9-ACF2-4717EB74251E}"/>
              </a:ext>
            </a:extLst>
          </p:cNvPr>
          <p:cNvSpPr txBox="1"/>
          <p:nvPr/>
        </p:nvSpPr>
        <p:spPr>
          <a:xfrm>
            <a:off x="342897" y="7228157"/>
            <a:ext cx="6172203" cy="1384995"/>
          </a:xfrm>
          <a:prstGeom prst="rect">
            <a:avLst/>
          </a:prstGeom>
          <a:noFill/>
        </p:spPr>
        <p:txBody>
          <a:bodyPr wrap="square" rtlCol="0">
            <a:spAutoFit/>
          </a:bodyPr>
          <a:lstStyle/>
          <a:p>
            <a:r>
              <a:rPr lang="ja-JP" altLang="en-US" sz="1200" b="1" dirty="0"/>
              <a:t>＜新型コロナウイルス感染症拡大防止対策について＞</a:t>
            </a:r>
            <a:br>
              <a:rPr lang="ja-JP" altLang="en-US" sz="1200" b="1" dirty="0"/>
            </a:br>
            <a:r>
              <a:rPr lang="ja-JP" altLang="en-US" sz="1200" dirty="0"/>
              <a:t>・当日、</a:t>
            </a:r>
            <a:r>
              <a:rPr lang="en-US" altLang="ja-JP" sz="1200" dirty="0"/>
              <a:t>37.5</a:t>
            </a:r>
            <a:r>
              <a:rPr lang="ja-JP" altLang="en-US" sz="1200" dirty="0"/>
              <a:t>度以上の熱がある場合や咳、発熱などの風邪の症状がある場合は会場出席をご遠慮いただきますこと、ご了承ください。</a:t>
            </a:r>
            <a:br>
              <a:rPr lang="ja-JP" altLang="en-US" sz="1200" dirty="0"/>
            </a:br>
            <a:r>
              <a:rPr lang="ja-JP" altLang="en-US" sz="1200" dirty="0"/>
              <a:t>・開催時にはマスクの着用と備え付けの消毒液による手指の消毒をお願いします。</a:t>
            </a:r>
            <a:br>
              <a:rPr lang="ja-JP" altLang="en-US" sz="1200" dirty="0"/>
            </a:br>
            <a:r>
              <a:rPr lang="ja-JP" altLang="en-US" sz="1200" dirty="0"/>
              <a:t>・お席は充分に間隔をお取りしております。</a:t>
            </a:r>
            <a:br>
              <a:rPr lang="ja-JP" altLang="en-US" sz="1200" dirty="0"/>
            </a:br>
            <a:r>
              <a:rPr lang="ja-JP" altLang="en-US" sz="1200" dirty="0"/>
              <a:t>・感染拡大防止のため職員もマスクを着用していますこと、ご理解のほどよろしくお 願いいたします。</a:t>
            </a:r>
            <a:endParaRPr kumimoji="1" lang="ja-JP" altLang="en-US" sz="1200" dirty="0"/>
          </a:p>
        </p:txBody>
      </p:sp>
      <p:sp>
        <p:nvSpPr>
          <p:cNvPr id="13" name="正方形/長方形 12">
            <a:extLst>
              <a:ext uri="{FF2B5EF4-FFF2-40B4-BE49-F238E27FC236}">
                <a16:creationId xmlns:a16="http://schemas.microsoft.com/office/drawing/2014/main" id="{7B53B244-755F-4A39-94FC-42FB63E5628D}"/>
              </a:ext>
            </a:extLst>
          </p:cNvPr>
          <p:cNvSpPr/>
          <p:nvPr/>
        </p:nvSpPr>
        <p:spPr>
          <a:xfrm>
            <a:off x="323847" y="8613152"/>
            <a:ext cx="6353385" cy="830997"/>
          </a:xfrm>
          <a:prstGeom prst="rect">
            <a:avLst/>
          </a:prstGeom>
        </p:spPr>
        <p:txBody>
          <a:bodyPr wrap="square">
            <a:spAutoFit/>
          </a:bodyPr>
          <a:lstStyle/>
          <a:p>
            <a:pPr defTabSz="1019007"/>
            <a:r>
              <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rPr>
              <a:t>【</a:t>
            </a:r>
            <a:r>
              <a:rPr kumimoji="1" lang="ja-JP" altLang="en-US" sz="1600" dirty="0">
                <a:solidFill>
                  <a:prstClr val="black"/>
                </a:solidFill>
                <a:latin typeface="HGS創英角ｺﾞｼｯｸUB" panose="020B0900000000000000" pitchFamily="50" charset="-128"/>
                <a:ea typeface="HGS創英角ｺﾞｼｯｸUB" panose="020B0900000000000000" pitchFamily="50" charset="-128"/>
              </a:rPr>
              <a:t>お問合せ先</a:t>
            </a:r>
            <a:r>
              <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rPr>
              <a:t>】</a:t>
            </a:r>
          </a:p>
          <a:p>
            <a:pPr defTabSz="1019007"/>
            <a:r>
              <a:rPr kumimoji="1" lang="ja-JP" altLang="en-US" sz="1600" dirty="0">
                <a:solidFill>
                  <a:prstClr val="black"/>
                </a:solidFill>
                <a:latin typeface="HGS創英角ｺﾞｼｯｸUB" panose="020B0900000000000000" pitchFamily="50" charset="-128"/>
                <a:ea typeface="HGS創英角ｺﾞｼｯｸUB" panose="020B0900000000000000" pitchFamily="50" charset="-128"/>
              </a:rPr>
              <a:t>神奈川県中小企業団体中央会　組合支援部　牧下・岩本</a:t>
            </a:r>
            <a:endPar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endParaRPr>
          </a:p>
          <a:p>
            <a:pPr defTabSz="1019007"/>
            <a:r>
              <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rPr>
              <a:t>TEL</a:t>
            </a:r>
            <a:r>
              <a:rPr kumimoji="1" lang="ja-JP" altLang="en-US" sz="1600" dirty="0">
                <a:solidFill>
                  <a:prstClr val="black"/>
                </a:solidFill>
                <a:latin typeface="HGS創英角ｺﾞｼｯｸUB" panose="020B0900000000000000" pitchFamily="50" charset="-128"/>
                <a:ea typeface="HGS創英角ｺﾞｼｯｸUB" panose="020B0900000000000000" pitchFamily="50" charset="-128"/>
              </a:rPr>
              <a:t>：</a:t>
            </a:r>
            <a:r>
              <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rPr>
              <a:t>045-633-5132</a:t>
            </a:r>
            <a:r>
              <a:rPr kumimoji="1" lang="ja-JP" altLang="en-US" sz="1600" dirty="0">
                <a:solidFill>
                  <a:prstClr val="black"/>
                </a:solidFill>
                <a:latin typeface="HGS創英角ｺﾞｼｯｸUB" panose="020B0900000000000000" pitchFamily="50" charset="-128"/>
                <a:ea typeface="HGS創英角ｺﾞｼｯｸUB" panose="020B0900000000000000" pitchFamily="50" charset="-128"/>
              </a:rPr>
              <a:t>　</a:t>
            </a:r>
            <a:r>
              <a:rPr kumimoji="1" lang="en-US" altLang="ja-JP" sz="1600" dirty="0">
                <a:solidFill>
                  <a:prstClr val="black"/>
                </a:solidFill>
                <a:latin typeface="HGS創英角ｺﾞｼｯｸUB" panose="020B0900000000000000" pitchFamily="50" charset="-128"/>
                <a:ea typeface="HGS創英角ｺﾞｼｯｸUB" panose="020B0900000000000000" pitchFamily="50" charset="-128"/>
              </a:rPr>
              <a:t>Email: kumiai@chuokai-kanagawa.or.jp</a:t>
            </a:r>
          </a:p>
        </p:txBody>
      </p:sp>
    </p:spTree>
    <p:extLst>
      <p:ext uri="{BB962C8B-B14F-4D97-AF65-F5344CB8AC3E}">
        <p14:creationId xmlns:p14="http://schemas.microsoft.com/office/powerpoint/2010/main" val="129448869"/>
      </p:ext>
    </p:extLst>
  </p:cSld>
  <p:clrMapOvr>
    <a:masterClrMapping/>
  </p:clrMapOvr>
</p:sld>
</file>

<file path=ppt/theme/theme1.xml><?xml version="1.0" encoding="utf-8"?>
<a:theme xmlns:a="http://schemas.openxmlformats.org/drawingml/2006/main" name="Office Theme">
  <a:themeElements>
    <a:clrScheme name="ユーザー定義 2">
      <a:dk1>
        <a:sysClr val="windowText" lastClr="000000"/>
      </a:dk1>
      <a:lt1>
        <a:srgbClr val="AEDFEB"/>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A2459357F6C3C4BBB28D0660DE9960C" ma:contentTypeVersion="13" ma:contentTypeDescription="新しいドキュメントを作成します。" ma:contentTypeScope="" ma:versionID="1ad824ba1732be1111f20e615714276d">
  <xsd:schema xmlns:xsd="http://www.w3.org/2001/XMLSchema" xmlns:xs="http://www.w3.org/2001/XMLSchema" xmlns:p="http://schemas.microsoft.com/office/2006/metadata/properties" xmlns:ns2="34bf46cf-df4b-4ab4-b23f-caef887d5ae2" xmlns:ns3="fd77aadd-bb22-4a1d-9307-a36491168621" targetNamespace="http://schemas.microsoft.com/office/2006/metadata/properties" ma:root="true" ma:fieldsID="43d2413d108ca0b0e7a2bb9317a125a9" ns2:_="" ns3:_="">
    <xsd:import namespace="34bf46cf-df4b-4ab4-b23f-caef887d5ae2"/>
    <xsd:import namespace="fd77aadd-bb22-4a1d-9307-a364911686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f46cf-df4b-4ab4-b23f-caef887d5a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77aadd-bb22-4a1d-9307-a36491168621"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20FD47-99C0-44C4-9022-702A98C0D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f46cf-df4b-4ab4-b23f-caef887d5ae2"/>
    <ds:schemaRef ds:uri="fd77aadd-bb22-4a1d-9307-a36491168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C3A937-906A-454A-93BA-0FAB0584043A}">
  <ds:schemaRefs>
    <ds:schemaRef ds:uri="http://schemas.microsoft.com/sharepoint/v3/contenttype/forms"/>
  </ds:schemaRefs>
</ds:datastoreItem>
</file>

<file path=customXml/itemProps3.xml><?xml version="1.0" encoding="utf-8"?>
<ds:datastoreItem xmlns:ds="http://schemas.openxmlformats.org/officeDocument/2006/customXml" ds:itemID="{372991FC-7BE0-43CD-9C6A-38DF941FC623}">
  <ds:schemaRefs>
    <ds:schemaRef ds:uri="fd77aadd-bb22-4a1d-9307-a3649116862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4bf46cf-df4b-4ab4-b23f-caef887d5ae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529</TotalTime>
  <Words>820</Words>
  <Application>Microsoft Office PowerPoint</Application>
  <PresentationFormat>A4 210 x 297 mm</PresentationFormat>
  <Paragraphs>65</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HGS創英角ｺﾞｼｯｸUB</vt:lpstr>
      <vt:lpstr>HGS創英角ﾎﾟｯﾌﾟ体</vt:lpstr>
      <vt:lpstr>Meiryo UI</vt:lpstr>
      <vt:lpstr>メイリオ</vt:lpstr>
      <vt:lpstr>游ゴシック</vt:lpstr>
      <vt:lpstr>游ゴシック</vt:lpstr>
      <vt:lpstr>游明朝</vt:lpstr>
      <vt:lpstr>Arial</vt:lpstr>
      <vt:lpstr>Calibri</vt:lpstr>
      <vt:lpstr>Calibri Light</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岩本 彩</dc:creator>
  <cp:lastModifiedBy>牧下 裕也</cp:lastModifiedBy>
  <cp:revision>9</cp:revision>
  <cp:lastPrinted>2021-11-11T00:26:32Z</cp:lastPrinted>
  <dcterms:created xsi:type="dcterms:W3CDTF">2021-10-13T00:42:33Z</dcterms:created>
  <dcterms:modified xsi:type="dcterms:W3CDTF">2021-11-11T00:41:14Z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0x010100DA2459357F6C3C4BBB28D0660DE9960C</vt:lpwstr>
  </property>
</Properties>
</file>