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FF"/>
    <a:srgbClr val="FF99CC"/>
    <a:srgbClr val="DA46BA"/>
    <a:srgbClr val="FF99FF"/>
    <a:srgbClr val="CCFF99"/>
    <a:srgbClr val="FFCC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18" autoAdjust="0"/>
    <p:restoredTop sz="94660"/>
  </p:normalViewPr>
  <p:slideViewPr>
    <p:cSldViewPr>
      <p:cViewPr>
        <p:scale>
          <a:sx n="150" d="100"/>
          <a:sy n="150" d="100"/>
        </p:scale>
        <p:origin x="252" y="28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3D696-F012-40B9-8C46-D7411950546E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3BA094-ED1A-4FF8-B9E6-C7201441B54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106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3BA094-ED1A-4FF8-B9E6-C7201441B54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6748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22799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655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528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91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1590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724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9876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21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55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82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399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836DD-D063-490E-84E1-F1215ACDBE07}" type="datetimeFigureOut">
              <a:rPr kumimoji="1" lang="ja-JP" altLang="en-US" smtClean="0"/>
              <a:t>2018/5/22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B6179-30C9-4A41-B07D-761B3D8D4E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0568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 rot="5025902">
            <a:off x="27751" y="3747423"/>
            <a:ext cx="808345" cy="780672"/>
            <a:chOff x="172383" y="2890277"/>
            <a:chExt cx="808345" cy="780672"/>
          </a:xfrm>
        </p:grpSpPr>
        <p:sp>
          <p:nvSpPr>
            <p:cNvPr id="4" name="円/楕円 3"/>
            <p:cNvSpPr/>
            <p:nvPr/>
          </p:nvSpPr>
          <p:spPr>
            <a:xfrm>
              <a:off x="218480" y="2890277"/>
              <a:ext cx="417608" cy="417608"/>
            </a:xfrm>
            <a:prstGeom prst="ellipse">
              <a:avLst/>
            </a:prstGeom>
            <a:noFill/>
            <a:ln w="381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円/楕円 45"/>
            <p:cNvSpPr/>
            <p:nvPr/>
          </p:nvSpPr>
          <p:spPr>
            <a:xfrm>
              <a:off x="394304" y="3084525"/>
              <a:ext cx="586424" cy="586424"/>
            </a:xfrm>
            <a:prstGeom prst="ellipse">
              <a:avLst/>
            </a:prstGeom>
            <a:noFill/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172383" y="3198156"/>
              <a:ext cx="440392" cy="44039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8" name="正方形/長方形 37"/>
          <p:cNvSpPr/>
          <p:nvPr/>
        </p:nvSpPr>
        <p:spPr>
          <a:xfrm>
            <a:off x="142026" y="6530764"/>
            <a:ext cx="64850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31950" indent="-1631950" algn="ctr">
              <a:spcAft>
                <a:spcPts val="0"/>
              </a:spcAft>
            </a:pPr>
            <a:r>
              <a:rPr lang="ja-JP" altLang="ja-JP" sz="1600" b="1" kern="0" dirty="0">
                <a:effectLst/>
                <a:latin typeface="Century"/>
                <a:ea typeface="ＭＳ ゴシック"/>
                <a:cs typeface="Times New Roman"/>
              </a:rPr>
              <a:t>参加申込書</a:t>
            </a:r>
            <a:r>
              <a:rPr lang="ja-JP" altLang="ja-JP" sz="1600" kern="0" dirty="0">
                <a:effectLst/>
                <a:latin typeface="Century"/>
                <a:ea typeface="ＭＳ ゴシック"/>
                <a:cs typeface="Times New Roman"/>
              </a:rPr>
              <a:t>（このまま</a:t>
            </a:r>
            <a:r>
              <a:rPr lang="en-US" altLang="ja-JP" sz="1600" kern="0" dirty="0">
                <a:effectLst/>
                <a:latin typeface="Arial"/>
                <a:ea typeface="ＭＳ ゴシック"/>
                <a:cs typeface="Times New Roman"/>
              </a:rPr>
              <a:t>FAX</a:t>
            </a:r>
            <a:r>
              <a:rPr lang="ja-JP" altLang="ja-JP" sz="1600" kern="0" dirty="0">
                <a:effectLst/>
                <a:latin typeface="Century"/>
                <a:ea typeface="ＭＳ ゴシック"/>
                <a:cs typeface="Times New Roman"/>
              </a:rPr>
              <a:t>して下さい）</a:t>
            </a:r>
            <a:r>
              <a:rPr lang="ja-JP" altLang="en-US" sz="1600" kern="0" dirty="0">
                <a:effectLst/>
                <a:latin typeface="Century"/>
                <a:ea typeface="ＭＳ ゴシック"/>
                <a:cs typeface="Times New Roman"/>
              </a:rPr>
              <a:t>　</a:t>
            </a:r>
            <a:r>
              <a:rPr lang="en-US" altLang="ja-JP" sz="1400" kern="100" dirty="0">
                <a:effectLst/>
                <a:latin typeface="Arial"/>
                <a:ea typeface="ＭＳ ゴシック"/>
                <a:cs typeface="Times New Roman"/>
              </a:rPr>
              <a:t>FAX</a:t>
            </a:r>
            <a:r>
              <a:rPr lang="ja-JP" altLang="ja-JP" sz="1400" kern="100" dirty="0">
                <a:effectLst/>
                <a:latin typeface="Times New Roman"/>
                <a:ea typeface="ＭＳ ゴシック"/>
                <a:cs typeface="Times New Roman"/>
              </a:rPr>
              <a:t>：</a:t>
            </a:r>
            <a:r>
              <a:rPr lang="en-US" altLang="ja-JP" sz="1600" b="1" kern="100" dirty="0">
                <a:effectLst/>
                <a:latin typeface="Century Gothic"/>
                <a:ea typeface="ＭＳ 明朝"/>
                <a:cs typeface="Times New Roman"/>
              </a:rPr>
              <a:t>045-633-5139</a:t>
            </a:r>
            <a:endParaRPr lang="ja-JP" alt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233720" y="208990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パ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83439" y="204852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コ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813384" y="212668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ソ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1955259" y="201871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ン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2514389" y="203219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研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>
          <a:xfrm>
            <a:off x="3091775" y="194752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修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3668334" y="194752"/>
            <a:ext cx="527720" cy="4420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lIns="180000" tIns="36000" rIns="180000" bIns="36000">
            <a:spAutoFit/>
          </a:bodyPr>
          <a:lstStyle/>
          <a:p>
            <a:pPr algn="ctr"/>
            <a:r>
              <a:rPr lang="ja-JP" altLang="en-US" sz="2400" b="1" dirty="0">
                <a:latin typeface="HG丸ｺﾞｼｯｸM-PRO" pitchFamily="50" charset="-128"/>
                <a:ea typeface="HG丸ｺﾞｼｯｸM-PRO" pitchFamily="50" charset="-128"/>
              </a:rPr>
              <a:t>会</a:t>
            </a:r>
            <a:endParaRPr lang="ja-JP" altLang="ja-JP" sz="2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>
          <a:xfrm>
            <a:off x="4212280" y="252300"/>
            <a:ext cx="20517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dist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開催のご案内</a:t>
            </a:r>
            <a:endParaRPr lang="ja-JP" altLang="ja-JP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4" name="角丸四角形 33"/>
          <p:cNvSpPr/>
          <p:nvPr/>
        </p:nvSpPr>
        <p:spPr>
          <a:xfrm>
            <a:off x="147750" y="948578"/>
            <a:ext cx="3081974" cy="901796"/>
          </a:xfrm>
          <a:prstGeom prst="roundRect">
            <a:avLst>
              <a:gd name="adj" fmla="val 25827"/>
            </a:avLst>
          </a:prstGeom>
          <a:ln w="28575" cap="rnd">
            <a:solidFill>
              <a:srgbClr val="FF99CC"/>
            </a:solidFill>
            <a:prstDash val="sysDot"/>
          </a:ln>
        </p:spPr>
        <p:txBody>
          <a:bodyPr wrap="square" tIns="36000" bIns="3600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2000" b="1" spc="700" dirty="0">
                <a:latin typeface="HG丸ｺﾞｼｯｸM-PRO" pitchFamily="50" charset="-128"/>
                <a:ea typeface="HG丸ｺﾞｼｯｸM-PRO" pitchFamily="50" charset="-128"/>
              </a:rPr>
              <a:t>Excel</a:t>
            </a:r>
            <a:r>
              <a:rPr lang="ja-JP" altLang="en-US" sz="2000" b="1" spc="700" dirty="0">
                <a:latin typeface="HG丸ｺﾞｼｯｸM-PRO" pitchFamily="50" charset="-128"/>
                <a:ea typeface="HG丸ｺﾞｼｯｸM-PRO" pitchFamily="50" charset="-128"/>
              </a:rPr>
              <a:t>基礎講座</a:t>
            </a:r>
            <a:endParaRPr lang="en-US" altLang="ja-JP" sz="2000" b="1" spc="7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～ ビジネスに使える基礎をマスター ～</a:t>
            </a:r>
            <a:endParaRPr lang="ja-JP" altLang="ja-JP" sz="12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341798" y="8621382"/>
            <a:ext cx="6228726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1050" kern="100" dirty="0">
                <a:effectLst/>
                <a:latin typeface="Century"/>
                <a:ea typeface="ＭＳ ゴシック"/>
                <a:cs typeface="Times New Roman"/>
              </a:rPr>
              <a:t>※本用紙１枚につき１名のお申込みでお願いします。</a:t>
            </a:r>
            <a:endParaRPr lang="ja-JP" alt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050" kern="100" dirty="0">
                <a:effectLst/>
                <a:latin typeface="Century"/>
                <a:ea typeface="ＭＳ ゴシック"/>
                <a:cs typeface="Times New Roman"/>
              </a:rPr>
              <a:t>※研修会開催日１週間前を目安に、受講票をＦＡＸにて送付させていただきます。</a:t>
            </a:r>
            <a:endParaRPr lang="ja-JP" altLang="ja-JP" sz="1050" kern="100" dirty="0">
              <a:effectLst/>
              <a:latin typeface="Century"/>
              <a:ea typeface="ＭＳ 明朝"/>
              <a:cs typeface="Times New Roman"/>
            </a:endParaRPr>
          </a:p>
          <a:p>
            <a:pPr algn="just">
              <a:spcAft>
                <a:spcPts val="0"/>
              </a:spcAft>
            </a:pPr>
            <a:r>
              <a:rPr lang="ja-JP" altLang="ja-JP" sz="1050" kern="100" dirty="0">
                <a:effectLst/>
                <a:latin typeface="Century"/>
                <a:ea typeface="ＭＳ ゴシック"/>
                <a:cs typeface="Times New Roman"/>
              </a:rPr>
              <a:t>事業担当：神奈川県中小企業団体中央会 企画情報部　</a:t>
            </a:r>
            <a:r>
              <a:rPr lang="ja-JP" altLang="en-US" sz="1050" kern="100" dirty="0">
                <a:effectLst/>
                <a:latin typeface="Century"/>
                <a:ea typeface="ＭＳ ゴシック"/>
                <a:cs typeface="Times New Roman"/>
              </a:rPr>
              <a:t>船田・星野</a:t>
            </a:r>
            <a:r>
              <a:rPr lang="ja-JP" altLang="ja-JP" sz="1050" kern="100" dirty="0">
                <a:effectLst/>
                <a:latin typeface="Century"/>
                <a:ea typeface="ＭＳ ゴシック"/>
                <a:cs typeface="Times New Roman"/>
              </a:rPr>
              <a:t>（お問合せ：</a:t>
            </a:r>
            <a:r>
              <a:rPr lang="en-US" altLang="ja-JP" sz="1050" kern="100" dirty="0">
                <a:effectLst/>
                <a:latin typeface="ＭＳ ゴシック" pitchFamily="49" charset="-128"/>
                <a:ea typeface="ＭＳ ゴシック" pitchFamily="49" charset="-128"/>
                <a:cs typeface="Times New Roman"/>
              </a:rPr>
              <a:t>045-633-5134</a:t>
            </a:r>
            <a:r>
              <a:rPr lang="ja-JP" altLang="ja-JP" sz="1050" kern="100" dirty="0">
                <a:effectLst/>
                <a:latin typeface="Century"/>
                <a:ea typeface="ＭＳ ゴシック"/>
                <a:cs typeface="Times New Roman"/>
              </a:rPr>
              <a:t>）</a:t>
            </a:r>
            <a:endParaRPr lang="ja-JP" alt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45088" y="-45503"/>
            <a:ext cx="62254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>
                <a:latin typeface="ＭＳ 明朝" pitchFamily="17" charset="-128"/>
                <a:ea typeface="ＭＳ 明朝" pitchFamily="17" charset="-128"/>
              </a:rPr>
              <a:t>神中発　第</a:t>
            </a:r>
            <a:r>
              <a:rPr lang="ja-JP" altLang="en-US" sz="1000">
                <a:latin typeface="ＭＳ 明朝" pitchFamily="17" charset="-128"/>
                <a:ea typeface="ＭＳ 明朝" pitchFamily="17" charset="-128"/>
              </a:rPr>
              <a:t>　６４号</a:t>
            </a:r>
            <a:r>
              <a:rPr lang="ja-JP" altLang="en-US" sz="1000" dirty="0">
                <a:latin typeface="ＭＳ 明朝" pitchFamily="17" charset="-128"/>
                <a:ea typeface="ＭＳ 明朝" pitchFamily="17" charset="-128"/>
              </a:rPr>
              <a:t>　</a:t>
            </a:r>
            <a:r>
              <a:rPr lang="ja-JP" altLang="en-US" sz="1000">
                <a:latin typeface="ＭＳ 明朝" pitchFamily="17" charset="-128"/>
                <a:ea typeface="ＭＳ 明朝" pitchFamily="17" charset="-128"/>
              </a:rPr>
              <a:t>　平成３０年　５月２２日</a:t>
            </a:r>
            <a:r>
              <a:rPr lang="ja-JP" altLang="en-US" sz="1000" dirty="0">
                <a:latin typeface="ＭＳ 明朝" pitchFamily="17" charset="-128"/>
                <a:ea typeface="ＭＳ 明朝" pitchFamily="17" charset="-128"/>
              </a:rPr>
              <a:t>　　神奈川県中小企業団体中央会　会　長　　森　　洋</a:t>
            </a:r>
            <a:endParaRPr lang="ja-JP" altLang="ja-JP" sz="1000" dirty="0">
              <a:latin typeface="ＭＳ 明朝" pitchFamily="17" charset="-128"/>
              <a:ea typeface="ＭＳ 明朝" pitchFamily="17" charset="-128"/>
            </a:endParaRPr>
          </a:p>
        </p:txBody>
      </p:sp>
      <p:sp>
        <p:nvSpPr>
          <p:cNvPr id="39" name="AutoShape 34" descr="「初心者マーク」の画像検索結果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0" name="AutoShape 36" descr="「初心者マーク」の画像検索結果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64" name="Picture 40" descr="関連画像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2997" y="1219317"/>
            <a:ext cx="1116660" cy="1026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2" name="Picture 38" descr="「初心者マーク」の画像検索結果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8435" y="930537"/>
            <a:ext cx="423337" cy="5876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5" name="表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55996"/>
              </p:ext>
            </p:extLst>
          </p:nvPr>
        </p:nvGraphicFramePr>
        <p:xfrm>
          <a:off x="189716" y="6872715"/>
          <a:ext cx="6535793" cy="1731733"/>
        </p:xfrm>
        <a:graphic>
          <a:graphicData uri="http://schemas.openxmlformats.org/drawingml/2006/table">
            <a:tbl>
              <a:tblPr/>
              <a:tblGrid>
                <a:gridCol w="10249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108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189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ja-JP" sz="1400" kern="100" dirty="0">
                          <a:effectLst/>
                          <a:latin typeface="Arial" pitchFamily="34" charset="0"/>
                          <a:ea typeface="HGｺﾞｼｯｸM"/>
                          <a:cs typeface="Arial" pitchFamily="34" charset="0"/>
                        </a:rPr>
                        <a:t>Excel</a:t>
                      </a:r>
                      <a:r>
                        <a:rPr lang="ja-JP" altLang="en-US" sz="1400" kern="100" dirty="0">
                          <a:effectLst/>
                          <a:latin typeface="Century"/>
                          <a:ea typeface="HGｺﾞｼｯｸM"/>
                          <a:cs typeface="Times New Roman"/>
                        </a:rPr>
                        <a:t>基礎</a:t>
                      </a:r>
                      <a:r>
                        <a:rPr lang="ja-JP" sz="1400" kern="100" dirty="0">
                          <a:effectLst/>
                          <a:latin typeface="Century"/>
                          <a:ea typeface="HGｺﾞｼｯｸM"/>
                          <a:cs typeface="Times New Roman"/>
                        </a:rPr>
                        <a:t>講座　</a:t>
                      </a:r>
                      <a:r>
                        <a:rPr lang="ja-JP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平成</a:t>
                      </a:r>
                      <a:r>
                        <a:rPr lang="ja-JP" altLang="en-US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３０</a:t>
                      </a:r>
                      <a:r>
                        <a:rPr lang="ja-JP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年</a:t>
                      </a:r>
                      <a:r>
                        <a:rPr lang="ja-JP" altLang="en-US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６</a:t>
                      </a:r>
                      <a:r>
                        <a:rPr lang="ja-JP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月１</a:t>
                      </a:r>
                      <a:r>
                        <a:rPr lang="ja-JP" altLang="en-US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３</a:t>
                      </a:r>
                      <a:r>
                        <a:rPr lang="ja-JP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日（</a:t>
                      </a:r>
                      <a:r>
                        <a:rPr lang="ja-JP" altLang="en-US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水</a:t>
                      </a:r>
                      <a:r>
                        <a:rPr lang="ja-JP" sz="1200" kern="100" dirty="0">
                          <a:effectLst/>
                          <a:latin typeface="HGｺﾞｼｯｸM" pitchFamily="49" charset="-128"/>
                          <a:ea typeface="HGｺﾞｼｯｸM" pitchFamily="49" charset="-128"/>
                          <a:cs typeface="Times New Roman"/>
                        </a:rPr>
                        <a:t>）</a:t>
                      </a:r>
                      <a:r>
                        <a:rPr lang="ja-JP" sz="14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　</a:t>
                      </a:r>
                      <a:endParaRPr lang="ja-JP" sz="14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組 合 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領収書宛名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6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（</a:t>
                      </a:r>
                      <a:r>
                        <a:rPr lang="en-US" altLang="ja-JP" sz="6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※</a:t>
                      </a:r>
                      <a:r>
                        <a:rPr lang="ja-JP" sz="6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上記と異なる場合）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00" kern="100" dirty="0">
                          <a:effectLst/>
                          <a:latin typeface="ＭＳ ゴシック"/>
                          <a:ea typeface="ＭＳ 明朝"/>
                          <a:cs typeface="Times New Roman"/>
                        </a:rPr>
                        <a:t> 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5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役 職 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氏　　名</a:t>
                      </a:r>
                      <a:endParaRPr lang="ja-JP" sz="1000" kern="10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役職名：　　　　　　　　　　　　氏　名：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9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連 絡 先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00" kern="100" dirty="0"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ＴＥＬ：　　　　　　　　　　　　ＦＡＸ：</a:t>
                      </a:r>
                      <a:endParaRPr lang="ja-JP" sz="1000" kern="100" dirty="0">
                        <a:effectLst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 marL="59632" marR="59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6567639"/>
              </p:ext>
            </p:extLst>
          </p:nvPr>
        </p:nvGraphicFramePr>
        <p:xfrm>
          <a:off x="594655" y="3721051"/>
          <a:ext cx="6334687" cy="2748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4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ja-JP" altLang="ja-JP" sz="1050" b="0" kern="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✿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開催場所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神奈川県中小企業団体中央会「会議室」</a:t>
                      </a:r>
                      <a:endParaRPr kumimoji="1" lang="en-US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明朝"/>
                          <a:cs typeface="Times New Roman"/>
                        </a:rPr>
                        <a:t>　</a:t>
                      </a: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横浜市中区尾上町５－８０　神奈川中小企業センター９階</a:t>
                      </a:r>
                      <a:endParaRPr kumimoji="1" lang="ja-JP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ja-JP" altLang="ja-JP" sz="1050" b="0" kern="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✿</a:t>
                      </a:r>
                      <a:r>
                        <a:rPr kumimoji="1" lang="ja-JP" altLang="en-US" sz="1050" b="0" dirty="0"/>
                        <a:t>対　　象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☑</a:t>
                      </a:r>
                      <a:r>
                        <a:rPr kumimoji="1" lang="en-US" altLang="ja-JP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Excel</a:t>
                      </a:r>
                      <a:r>
                        <a:rPr kumimoji="1" lang="ja-JP" altLang="en-US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の操作について基礎から身につけスキルアップしたい</a:t>
                      </a:r>
                      <a:r>
                        <a:rPr kumimoji="1" lang="ja-JP" altLang="ja-JP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方</a:t>
                      </a:r>
                      <a:endParaRPr kumimoji="1" lang="en-US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☑</a:t>
                      </a:r>
                      <a:r>
                        <a:rPr kumimoji="1" lang="en-US" altLang="ja-JP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Excel</a:t>
                      </a:r>
                      <a:r>
                        <a:rPr kumimoji="1" lang="ja-JP" altLang="en-US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を基礎から簡単な応用まで学び業務効率を向上したい方</a:t>
                      </a:r>
                      <a:endParaRPr kumimoji="1" lang="ja-JP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ja-JP" altLang="ja-JP" sz="1050" b="0" kern="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✿</a:t>
                      </a:r>
                      <a:r>
                        <a:rPr kumimoji="1" lang="ja-JP" altLang="en-US" sz="1050" b="0" dirty="0"/>
                        <a:t>定　　員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１</a:t>
                      </a:r>
                      <a:r>
                        <a:rPr kumimoji="1" lang="ja-JP" altLang="en-US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１</a:t>
                      </a: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名（最小催行人数に満たない場合は内容を変更又は中止</a:t>
                      </a:r>
                      <a:r>
                        <a:rPr kumimoji="1" lang="ja-JP" altLang="en-US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する</a:t>
                      </a: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場合がございます。）</a:t>
                      </a:r>
                      <a:endParaRPr kumimoji="1" lang="ja-JP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endParaRPr kumimoji="1" lang="ja-JP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ja-JP" altLang="ja-JP" sz="1050" b="0" kern="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✿</a:t>
                      </a:r>
                      <a:r>
                        <a:rPr kumimoji="1" lang="ja-JP" altLang="en-US" sz="1050" b="0" dirty="0"/>
                        <a:t>受講料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1" i="0" u="sng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１人 ２，０００円</a:t>
                      </a:r>
                      <a:r>
                        <a:rPr kumimoji="1" lang="ja-JP" altLang="ja-JP" sz="105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（テキスト代、税込</a:t>
                      </a:r>
                      <a:r>
                        <a:rPr kumimoji="1" lang="ja-JP" altLang="en-US" sz="1050" b="1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）　</a:t>
                      </a:r>
                      <a:r>
                        <a:rPr kumimoji="1" lang="ja-JP" altLang="ja-JP" sz="1050" b="0" i="0" u="none" strike="noStrike" kern="1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※研修会当日にご持参下さい。</a:t>
                      </a:r>
                      <a:endParaRPr kumimoji="1" lang="ja-JP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endParaRPr kumimoji="1" lang="ja-JP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ja-JP" altLang="ja-JP" sz="1050" b="0" kern="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✿</a:t>
                      </a:r>
                      <a:r>
                        <a:rPr kumimoji="1" lang="ja-JP" altLang="en-US" sz="1050" b="0" dirty="0"/>
                        <a:t>申込締切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研修会開催の２日前又は定員になり次第締切りとさせていただきます。</a:t>
                      </a:r>
                      <a:endParaRPr kumimoji="1" lang="ja-JP" altLang="en-US" sz="105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dist"/>
                      <a:r>
                        <a:rPr lang="ja-JP" altLang="ja-JP" sz="1050" b="0" kern="0" dirty="0">
                          <a:solidFill>
                            <a:schemeClr val="tx1"/>
                          </a:solidFill>
                          <a:effectLst/>
                          <a:latin typeface="Century"/>
                          <a:ea typeface="ＭＳ ゴシック"/>
                          <a:cs typeface="Times New Roman"/>
                        </a:rPr>
                        <a:t>✿</a:t>
                      </a:r>
                      <a:r>
                        <a:rPr kumimoji="1" lang="ja-JP" altLang="en-US" sz="1050" b="0" dirty="0"/>
                        <a:t>申込方法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下記参加申込書に必要事項をご記入の上、</a:t>
                      </a:r>
                      <a:r>
                        <a:rPr kumimoji="1" lang="ja-JP" altLang="ja-JP" sz="105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ＦＡＸにて</a:t>
                      </a: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お申し込み下さい</a:t>
                      </a:r>
                      <a:r>
                        <a:rPr kumimoji="1" lang="ja-JP" altLang="en-US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。</a:t>
                      </a:r>
                      <a:endParaRPr kumimoji="1" lang="en-US" altLang="ja-JP" sz="10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ゴシック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※</a:t>
                      </a:r>
                      <a:r>
                        <a:rPr kumimoji="1" lang="ja-JP" altLang="ja-JP" sz="105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本研修会に今回初めて参加される方を優先</a:t>
                      </a: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とさせていただきます</a:t>
                      </a:r>
                      <a:r>
                        <a:rPr kumimoji="1" lang="ja-JP" altLang="en-US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。</a:t>
                      </a:r>
                      <a:endParaRPr kumimoji="1" lang="en-US" altLang="ja-JP" sz="10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ゴシック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"/>
                          <a:ea typeface="ＭＳ ゴシック"/>
                          <a:cs typeface="Times New Roman"/>
                        </a:rPr>
                        <a:t>※昼食はお出ししませんので、恐れ入りますが各自ご対応下さい。</a:t>
                      </a:r>
                      <a:endParaRPr kumimoji="1" lang="en-US" altLang="ja-JP" sz="105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※本会ＨＰ</a:t>
                      </a:r>
                      <a:r>
                        <a:rPr kumimoji="1" lang="ja-JP" altLang="en-US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にも</a:t>
                      </a:r>
                      <a:r>
                        <a:rPr kumimoji="1" lang="ja-JP" altLang="ja-JP" sz="105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ＭＳ ゴシック"/>
                          <a:cs typeface="Times New Roman"/>
                        </a:rPr>
                        <a:t>ご案内を掲載しております。併せてご覧下さい。</a:t>
                      </a:r>
                      <a:endParaRPr kumimoji="1" lang="ja-JP" altLang="en-US" sz="105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49" name="グループ化 48"/>
          <p:cNvGrpSpPr/>
          <p:nvPr/>
        </p:nvGrpSpPr>
        <p:grpSpPr>
          <a:xfrm rot="16200000">
            <a:off x="5971976" y="5755445"/>
            <a:ext cx="808345" cy="780672"/>
            <a:chOff x="172383" y="2890277"/>
            <a:chExt cx="808345" cy="780672"/>
          </a:xfrm>
        </p:grpSpPr>
        <p:sp>
          <p:nvSpPr>
            <p:cNvPr id="53" name="円/楕円 52"/>
            <p:cNvSpPr/>
            <p:nvPr/>
          </p:nvSpPr>
          <p:spPr>
            <a:xfrm>
              <a:off x="218480" y="2890277"/>
              <a:ext cx="417608" cy="417608"/>
            </a:xfrm>
            <a:prstGeom prst="ellipse">
              <a:avLst/>
            </a:prstGeom>
            <a:noFill/>
            <a:ln w="38100"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円/楕円 53"/>
            <p:cNvSpPr/>
            <p:nvPr/>
          </p:nvSpPr>
          <p:spPr>
            <a:xfrm>
              <a:off x="394304" y="3084525"/>
              <a:ext cx="586424" cy="586424"/>
            </a:xfrm>
            <a:prstGeom prst="ellipse">
              <a:avLst/>
            </a:prstGeom>
            <a:noFill/>
            <a:ln w="28575">
              <a:solidFill>
                <a:schemeClr val="accent1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/楕円 54"/>
            <p:cNvSpPr/>
            <p:nvPr/>
          </p:nvSpPr>
          <p:spPr>
            <a:xfrm>
              <a:off x="172383" y="3198156"/>
              <a:ext cx="440392" cy="44039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1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5" name="メモ 4"/>
          <p:cNvSpPr/>
          <p:nvPr/>
        </p:nvSpPr>
        <p:spPr>
          <a:xfrm>
            <a:off x="173505" y="2348277"/>
            <a:ext cx="3630880" cy="1057382"/>
          </a:xfrm>
          <a:prstGeom prst="foldedCorne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89716" y="2488546"/>
            <a:ext cx="3617782" cy="715581"/>
          </a:xfrm>
          <a:prstGeom prst="rect">
            <a:avLst/>
          </a:prstGeom>
          <a:ln>
            <a:noFill/>
          </a:ln>
        </p:spPr>
        <p:txBody>
          <a:bodyPr wrap="square" bIns="0">
            <a:spAutoFit/>
          </a:bodyPr>
          <a:lstStyle/>
          <a:p>
            <a:r>
              <a:rPr lang="ja-JP" altLang="en-US" sz="1200" dirty="0"/>
              <a:t>　</a:t>
            </a:r>
            <a:r>
              <a:rPr lang="en-US" altLang="ja-JP" sz="1200" dirty="0"/>
              <a:t>Excel</a:t>
            </a:r>
            <a:r>
              <a:rPr lang="ja-JP" altLang="ja-JP" sz="1050" dirty="0"/>
              <a:t>を効率良く便利に使用するためには、基礎が大切です。</a:t>
            </a:r>
            <a:endParaRPr lang="en-US" altLang="ja-JP" sz="1050" dirty="0"/>
          </a:p>
          <a:p>
            <a:r>
              <a:rPr lang="ja-JP" altLang="en-US" sz="1050" dirty="0"/>
              <a:t>　</a:t>
            </a:r>
            <a:r>
              <a:rPr lang="ja-JP" altLang="ja-JP" sz="1050" dirty="0"/>
              <a:t>この講座では、データを効率よく入力する時のポイントから集計表</a:t>
            </a:r>
            <a:r>
              <a:rPr lang="ja-JP" altLang="en-US" sz="1050" dirty="0"/>
              <a:t>の</a:t>
            </a:r>
            <a:r>
              <a:rPr lang="ja-JP" altLang="ja-JP" sz="1050" dirty="0"/>
              <a:t>作成方法、ビジネスで使える基礎的な関数やグラフを作成する方法</a:t>
            </a:r>
            <a:r>
              <a:rPr lang="ja-JP" altLang="en-US" sz="1050" dirty="0"/>
              <a:t>までを</a:t>
            </a:r>
            <a:r>
              <a:rPr lang="ja-JP" altLang="ja-JP" sz="1050" dirty="0"/>
              <a:t>学ぶことができます。</a:t>
            </a:r>
          </a:p>
        </p:txBody>
      </p:sp>
      <p:sp>
        <p:nvSpPr>
          <p:cNvPr id="51" name="正方形/長方形 50"/>
          <p:cNvSpPr/>
          <p:nvPr/>
        </p:nvSpPr>
        <p:spPr>
          <a:xfrm>
            <a:off x="3938076" y="2670278"/>
            <a:ext cx="2775416" cy="553998"/>
          </a:xfrm>
          <a:prstGeom prst="rect">
            <a:avLst/>
          </a:prstGeom>
          <a:ln>
            <a:noFill/>
          </a:ln>
        </p:spPr>
        <p:txBody>
          <a:bodyPr wrap="square" bIns="0">
            <a:spAutoFit/>
          </a:bodyPr>
          <a:lstStyle/>
          <a:p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・</a:t>
            </a:r>
            <a:r>
              <a:rPr lang="en-US" altLang="ja-JP" sz="1100" dirty="0">
                <a:latin typeface="HGSｺﾞｼｯｸE" pitchFamily="50" charset="-128"/>
                <a:ea typeface="HGSｺﾞｼｯｸE" pitchFamily="50" charset="-128"/>
              </a:rPr>
              <a:t>Excel</a:t>
            </a:r>
            <a:r>
              <a:rPr lang="ja-JP" altLang="ja-JP" sz="1100" dirty="0">
                <a:latin typeface="HGSｺﾞｼｯｸE" pitchFamily="50" charset="-128"/>
                <a:ea typeface="HGSｺﾞｼｯｸE" pitchFamily="50" charset="-128"/>
              </a:rPr>
              <a:t>の基本操作と表の作成</a:t>
            </a:r>
          </a:p>
          <a:p>
            <a:r>
              <a:rPr lang="ja-JP" altLang="ja-JP" sz="1100" dirty="0">
                <a:latin typeface="HGSｺﾞｼｯｸE" pitchFamily="50" charset="-128"/>
                <a:ea typeface="HGSｺﾞｼｯｸE" pitchFamily="50" charset="-128"/>
              </a:rPr>
              <a:t>・数式の基本（四則演算、絶対参照</a:t>
            </a:r>
            <a:r>
              <a:rPr lang="en-US" altLang="ja-JP" sz="1100" dirty="0">
                <a:latin typeface="HGSｺﾞｼｯｸE" pitchFamily="50" charset="-128"/>
                <a:ea typeface="HGSｺﾞｼｯｸE" pitchFamily="50" charset="-128"/>
              </a:rPr>
              <a:t> </a:t>
            </a:r>
            <a:r>
              <a:rPr lang="ja-JP" altLang="en-US" sz="1100" dirty="0">
                <a:latin typeface="HGSｺﾞｼｯｸE" pitchFamily="50" charset="-128"/>
                <a:ea typeface="HGSｺﾞｼｯｸE" pitchFamily="50" charset="-128"/>
              </a:rPr>
              <a:t>等</a:t>
            </a:r>
            <a:r>
              <a:rPr lang="ja-JP" altLang="ja-JP" sz="1100" dirty="0">
                <a:latin typeface="HGSｺﾞｼｯｸE" pitchFamily="50" charset="-128"/>
                <a:ea typeface="HGSｺﾞｼｯｸE" pitchFamily="50" charset="-128"/>
              </a:rPr>
              <a:t>）</a:t>
            </a:r>
          </a:p>
          <a:p>
            <a:r>
              <a:rPr lang="ja-JP" altLang="ja-JP" sz="1100" dirty="0">
                <a:latin typeface="HGSｺﾞｼｯｸE" pitchFamily="50" charset="-128"/>
                <a:ea typeface="HGSｺﾞｼｯｸE" pitchFamily="50" charset="-128"/>
              </a:rPr>
              <a:t>・関数の基本（合計、平均</a:t>
            </a:r>
            <a:r>
              <a:rPr lang="en-US" altLang="ja-JP" sz="1100" dirty="0">
                <a:latin typeface="HGSｺﾞｼｯｸE" pitchFamily="50" charset="-128"/>
                <a:ea typeface="HGSｺﾞｼｯｸE" pitchFamily="50" charset="-128"/>
              </a:rPr>
              <a:t> </a:t>
            </a:r>
            <a:r>
              <a:rPr lang="ja-JP" altLang="ja-JP" sz="1100" dirty="0">
                <a:latin typeface="HGSｺﾞｼｯｸE" pitchFamily="50" charset="-128"/>
                <a:ea typeface="HGSｺﾞｼｯｸE" pitchFamily="50" charset="-128"/>
              </a:rPr>
              <a:t>等）</a:t>
            </a:r>
          </a:p>
        </p:txBody>
      </p:sp>
      <p:sp>
        <p:nvSpPr>
          <p:cNvPr id="52" name="正方形/長方形 51"/>
          <p:cNvSpPr/>
          <p:nvPr/>
        </p:nvSpPr>
        <p:spPr>
          <a:xfrm>
            <a:off x="3937431" y="2437391"/>
            <a:ext cx="14313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>
                <a:solidFill>
                  <a:prstClr val="black"/>
                </a:solidFill>
                <a:latin typeface="HGｺﾞｼｯｸE" pitchFamily="49" charset="-128"/>
                <a:ea typeface="HGｺﾞｼｯｸE" pitchFamily="49" charset="-128"/>
              </a:rPr>
              <a:t>■主なキーワード </a:t>
            </a:r>
            <a:endParaRPr lang="ja-JP" altLang="en-US" sz="1600" dirty="0">
              <a:latin typeface="HGｺﾞｼｯｸE" pitchFamily="49" charset="-128"/>
              <a:ea typeface="HGｺﾞｼｯｸE" pitchFamily="49" charset="-128"/>
            </a:endParaRPr>
          </a:p>
        </p:txBody>
      </p:sp>
      <p:grpSp>
        <p:nvGrpSpPr>
          <p:cNvPr id="42" name="グループ化 41">
            <a:extLst>
              <a:ext uri="{FF2B5EF4-FFF2-40B4-BE49-F238E27FC236}">
                <a16:creationId xmlns:a16="http://schemas.microsoft.com/office/drawing/2014/main" id="{9F335BC7-9968-427D-9405-0DAB104CBDF2}"/>
              </a:ext>
            </a:extLst>
          </p:cNvPr>
          <p:cNvGrpSpPr/>
          <p:nvPr/>
        </p:nvGrpSpPr>
        <p:grpSpPr>
          <a:xfrm>
            <a:off x="3229724" y="785509"/>
            <a:ext cx="1826272" cy="1387994"/>
            <a:chOff x="3451801" y="842882"/>
            <a:chExt cx="1826272" cy="1387994"/>
          </a:xfrm>
        </p:grpSpPr>
        <p:sp>
          <p:nvSpPr>
            <p:cNvPr id="45" name="正方形/長方形 44">
              <a:extLst>
                <a:ext uri="{FF2B5EF4-FFF2-40B4-BE49-F238E27FC236}">
                  <a16:creationId xmlns:a16="http://schemas.microsoft.com/office/drawing/2014/main" id="{A02D501D-8F89-4A65-A5AF-0E13BD0D3E26}"/>
                </a:ext>
              </a:extLst>
            </p:cNvPr>
            <p:cNvSpPr/>
            <p:nvPr/>
          </p:nvSpPr>
          <p:spPr>
            <a:xfrm>
              <a:off x="3508590" y="842882"/>
              <a:ext cx="85472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ja-JP" sz="1200" b="1" kern="100" dirty="0">
                  <a:effectLst/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平成</a:t>
              </a:r>
              <a:r>
                <a:rPr lang="en-US" altLang="ja-JP" sz="1200" b="1" kern="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30</a:t>
              </a:r>
              <a:r>
                <a:rPr lang="ja-JP" altLang="ja-JP" sz="1200" b="1" kern="100" dirty="0">
                  <a:effectLst/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年</a:t>
              </a:r>
              <a:endParaRPr lang="ja-JP" altLang="ja-JP" sz="1200" kern="100" dirty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57" name="正方形/長方形 56">
              <a:extLst>
                <a:ext uri="{FF2B5EF4-FFF2-40B4-BE49-F238E27FC236}">
                  <a16:creationId xmlns:a16="http://schemas.microsoft.com/office/drawing/2014/main" id="{95BCE069-04A4-4700-AC3D-1B5799F24AB3}"/>
                </a:ext>
              </a:extLst>
            </p:cNvPr>
            <p:cNvSpPr/>
            <p:nvPr/>
          </p:nvSpPr>
          <p:spPr>
            <a:xfrm>
              <a:off x="3451801" y="1892322"/>
              <a:ext cx="163796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600" b="1" kern="100" dirty="0">
                  <a:effectLst/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９</a:t>
              </a:r>
              <a:r>
                <a:rPr lang="en-US" altLang="ja-JP" sz="1600" b="1" kern="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:30</a:t>
              </a:r>
              <a:r>
                <a:rPr lang="ja-JP" altLang="en-US" sz="1600" b="1" kern="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～</a:t>
              </a:r>
              <a:r>
                <a:rPr lang="en-US" altLang="ja-JP" sz="1600" b="1" kern="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16:30</a:t>
              </a:r>
              <a:endParaRPr lang="ja-JP" altLang="ja-JP" sz="1400" kern="100" dirty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58" name="正方形/長方形 57">
              <a:extLst>
                <a:ext uri="{FF2B5EF4-FFF2-40B4-BE49-F238E27FC236}">
                  <a16:creationId xmlns:a16="http://schemas.microsoft.com/office/drawing/2014/main" id="{BEA50709-7CD6-4F5C-A09D-DC3E49733A40}"/>
                </a:ext>
              </a:extLst>
            </p:cNvPr>
            <p:cNvSpPr/>
            <p:nvPr/>
          </p:nvSpPr>
          <p:spPr>
            <a:xfrm>
              <a:off x="3502702" y="1125658"/>
              <a:ext cx="518091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2600" b="1" kern="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６</a:t>
              </a:r>
              <a:endParaRPr lang="ja-JP" altLang="ja-JP" sz="2600" kern="100" dirty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59" name="正方形/長方形 58">
              <a:extLst>
                <a:ext uri="{FF2B5EF4-FFF2-40B4-BE49-F238E27FC236}">
                  <a16:creationId xmlns:a16="http://schemas.microsoft.com/office/drawing/2014/main" id="{CE9D028B-7B82-43F7-ABF1-79914450D55B}"/>
                </a:ext>
              </a:extLst>
            </p:cNvPr>
            <p:cNvSpPr/>
            <p:nvPr/>
          </p:nvSpPr>
          <p:spPr>
            <a:xfrm>
              <a:off x="3918245" y="1430955"/>
              <a:ext cx="636713" cy="49244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n-US" altLang="ja-JP" sz="2600" b="1" kern="1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13</a:t>
              </a:r>
              <a:endParaRPr lang="ja-JP" altLang="ja-JP" sz="2600" kern="100" dirty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60" name="正方形/長方形 59">
              <a:extLst>
                <a:ext uri="{FF2B5EF4-FFF2-40B4-BE49-F238E27FC236}">
                  <a16:creationId xmlns:a16="http://schemas.microsoft.com/office/drawing/2014/main" id="{02FEA021-6A26-4F38-A51E-D443DD387BC4}"/>
                </a:ext>
              </a:extLst>
            </p:cNvPr>
            <p:cNvSpPr/>
            <p:nvPr/>
          </p:nvSpPr>
          <p:spPr>
            <a:xfrm>
              <a:off x="4225005" y="1469352"/>
              <a:ext cx="1053068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2000" b="1" kern="100" dirty="0">
                  <a:effectLst/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（水）</a:t>
              </a:r>
              <a:endParaRPr lang="ja-JP" altLang="ja-JP" sz="2000" kern="100" dirty="0">
                <a:effectLst/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01E92318-87F5-4A52-8C2C-840CAB458C63}"/>
                </a:ext>
              </a:extLst>
            </p:cNvPr>
            <p:cNvCxnSpPr/>
            <p:nvPr/>
          </p:nvCxnSpPr>
          <p:spPr>
            <a:xfrm flipH="1">
              <a:off x="3628504" y="1158223"/>
              <a:ext cx="614894" cy="62327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円形吹き出し 40">
            <a:extLst>
              <a:ext uri="{FF2B5EF4-FFF2-40B4-BE49-F238E27FC236}">
                <a16:creationId xmlns:a16="http://schemas.microsoft.com/office/drawing/2014/main" id="{8D2AD548-CE5C-4131-9EF5-B96CBA24E1C2}"/>
              </a:ext>
            </a:extLst>
          </p:cNvPr>
          <p:cNvSpPr/>
          <p:nvPr/>
        </p:nvSpPr>
        <p:spPr>
          <a:xfrm>
            <a:off x="5681240" y="755109"/>
            <a:ext cx="1052844" cy="728850"/>
          </a:xfrm>
          <a:prstGeom prst="wedgeEllipseCallout">
            <a:avLst>
              <a:gd name="adj1" fmla="val -46716"/>
              <a:gd name="adj2" fmla="val 59376"/>
            </a:avLst>
          </a:prstGeom>
          <a:solidFill>
            <a:srgbClr val="FFCDFF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478B68E3-7C74-4CAB-8D66-CED3DA392891}"/>
              </a:ext>
            </a:extLst>
          </p:cNvPr>
          <p:cNvSpPr/>
          <p:nvPr/>
        </p:nvSpPr>
        <p:spPr>
          <a:xfrm>
            <a:off x="5644531" y="832202"/>
            <a:ext cx="1135158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100" b="1" kern="100" dirty="0"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講座レベル</a:t>
            </a:r>
            <a:endParaRPr lang="en-US" altLang="ja-JP" sz="1100" b="1" kern="100" dirty="0">
              <a:latin typeface="HG丸ｺﾞｼｯｸM-PRO" pitchFamily="50" charset="-128"/>
              <a:ea typeface="HG丸ｺﾞｼｯｸM-PRO" pitchFamily="50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altLang="ja-JP" sz="1100" b="1" kern="100" dirty="0"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…</a:t>
            </a:r>
            <a:r>
              <a:rPr lang="ja-JP" altLang="en-US" sz="1100" b="1" kern="100" dirty="0"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★</a:t>
            </a:r>
            <a:endParaRPr lang="en-US" altLang="ja-JP" sz="1100" b="1" kern="100" dirty="0">
              <a:latin typeface="HG丸ｺﾞｼｯｸM-PRO" pitchFamily="50" charset="-128"/>
              <a:ea typeface="HG丸ｺﾞｼｯｸM-PRO" pitchFamily="50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100" b="1" kern="100" dirty="0">
                <a:latin typeface="HG丸ｺﾞｼｯｸM-PRO" pitchFamily="50" charset="-128"/>
                <a:ea typeface="HG丸ｺﾞｼｯｸM-PRO" pitchFamily="50" charset="-128"/>
                <a:cs typeface="Times New Roman"/>
              </a:rPr>
              <a:t>（基礎）</a:t>
            </a:r>
            <a:endParaRPr lang="ja-JP" altLang="ja-JP" sz="1100" b="1" kern="100" dirty="0">
              <a:latin typeface="HG丸ｺﾞｼｯｸM-PRO" pitchFamily="50" charset="-128"/>
              <a:ea typeface="HG丸ｺﾞｼｯｸM-PRO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932502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871</TotalTime>
  <Words>305</Words>
  <Application>Microsoft Office PowerPoint</Application>
  <PresentationFormat>画面に合わせる (4:3)</PresentationFormat>
  <Paragraphs>58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5" baseType="lpstr">
      <vt:lpstr>HGSｺﾞｼｯｸE</vt:lpstr>
      <vt:lpstr>HGｺﾞｼｯｸE</vt:lpstr>
      <vt:lpstr>HGｺﾞｼｯｸM</vt:lpstr>
      <vt:lpstr>HG丸ｺﾞｼｯｸM-PRO</vt:lpstr>
      <vt:lpstr>ＭＳ Ｐゴシック</vt:lpstr>
      <vt:lpstr>ＭＳ ゴシック</vt:lpstr>
      <vt:lpstr>ＭＳ 明朝</vt:lpstr>
      <vt:lpstr>メイリオ</vt:lpstr>
      <vt:lpstr>Arial</vt:lpstr>
      <vt:lpstr>Calibri</vt:lpstr>
      <vt:lpstr>Century</vt:lpstr>
      <vt:lpstr>Century Gothic</vt:lpstr>
      <vt:lpstr>Times New Roman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坂巻 央</dc:creator>
  <cp:lastModifiedBy>hoshino_ryosuke</cp:lastModifiedBy>
  <cp:revision>34</cp:revision>
  <cp:lastPrinted>2017-09-13T04:45:03Z</cp:lastPrinted>
  <dcterms:created xsi:type="dcterms:W3CDTF">2017-04-10T00:48:33Z</dcterms:created>
  <dcterms:modified xsi:type="dcterms:W3CDTF">2018-05-22T02:48:21Z</dcterms:modified>
</cp:coreProperties>
</file>